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38"/>
  </p:notesMasterIdLst>
  <p:sldIdLst>
    <p:sldId id="334" r:id="rId2"/>
    <p:sldId id="257" r:id="rId3"/>
    <p:sldId id="258" r:id="rId4"/>
    <p:sldId id="358" r:id="rId5"/>
    <p:sldId id="259" r:id="rId6"/>
    <p:sldId id="263" r:id="rId7"/>
    <p:sldId id="329" r:id="rId8"/>
    <p:sldId id="264" r:id="rId9"/>
    <p:sldId id="270" r:id="rId10"/>
    <p:sldId id="265" r:id="rId11"/>
    <p:sldId id="266" r:id="rId12"/>
    <p:sldId id="267" r:id="rId13"/>
    <p:sldId id="273" r:id="rId14"/>
    <p:sldId id="274" r:id="rId15"/>
    <p:sldId id="268" r:id="rId16"/>
    <p:sldId id="269" r:id="rId17"/>
    <p:sldId id="275" r:id="rId18"/>
    <p:sldId id="271" r:id="rId19"/>
    <p:sldId id="359" r:id="rId20"/>
    <p:sldId id="278" r:id="rId21"/>
    <p:sldId id="279" r:id="rId22"/>
    <p:sldId id="262" r:id="rId23"/>
    <p:sldId id="280" r:id="rId24"/>
    <p:sldId id="281" r:id="rId25"/>
    <p:sldId id="282" r:id="rId26"/>
    <p:sldId id="287" r:id="rId27"/>
    <p:sldId id="288" r:id="rId28"/>
    <p:sldId id="291" r:id="rId29"/>
    <p:sldId id="294" r:id="rId30"/>
    <p:sldId id="325" r:id="rId31"/>
    <p:sldId id="293" r:id="rId32"/>
    <p:sldId id="326" r:id="rId33"/>
    <p:sldId id="335" r:id="rId34"/>
    <p:sldId id="331" r:id="rId35"/>
    <p:sldId id="332" r:id="rId36"/>
    <p:sldId id="333" r:id="rId3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tek Sabina" initials="SS" lastIdx="1" clrIdx="0">
    <p:extLst>
      <p:ext uri="{19B8F6BF-5375-455C-9EA6-DF929625EA0E}">
        <p15:presenceInfo xmlns:p15="http://schemas.microsoft.com/office/powerpoint/2012/main" userId="S-1-5-21-2155898229-2154701957-786971327-15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4342" autoAdjust="0"/>
  </p:normalViewPr>
  <p:slideViewPr>
    <p:cSldViewPr snapToGrid="0">
      <p:cViewPr varScale="1">
        <p:scale>
          <a:sx n="103" d="100"/>
          <a:sy n="103" d="100"/>
        </p:scale>
        <p:origin x="9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9C42C-9D8E-4F57-893A-2C4FCB4BFC20}" type="doc">
      <dgm:prSet loTypeId="urn:microsoft.com/office/officeart/2005/8/layout/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26CEB9A5-0556-4F3D-A184-37194E2267C2}">
      <dgm:prSet phldrT="[Tekst]"/>
      <dgm:spPr/>
      <dgm:t>
        <a:bodyPr/>
        <a:lstStyle/>
        <a:p>
          <a:r>
            <a:rPr lang="pl-PL" dirty="0" smtClean="0"/>
            <a:t>Planowany termin rozstrzygnięcia postępowania: 21 lutego 2020 r.  (piątek)</a:t>
          </a:r>
          <a:endParaRPr lang="pl-PL" dirty="0"/>
        </a:p>
      </dgm:t>
    </dgm:pt>
    <dgm:pt modelId="{1755AFB5-231E-44C8-98C6-CB43055CEE83}" type="sibTrans" cxnId="{47D74A36-F506-48A8-8AD4-1888FF5C4597}">
      <dgm:prSet/>
      <dgm:spPr/>
      <dgm:t>
        <a:bodyPr/>
        <a:lstStyle/>
        <a:p>
          <a:endParaRPr lang="pl-PL"/>
        </a:p>
      </dgm:t>
    </dgm:pt>
    <dgm:pt modelId="{90AE0E3F-2462-4EC0-B7C0-83ADBE888469}" type="parTrans" cxnId="{47D74A36-F506-48A8-8AD4-1888FF5C4597}">
      <dgm:prSet/>
      <dgm:spPr/>
      <dgm:t>
        <a:bodyPr/>
        <a:lstStyle/>
        <a:p>
          <a:endParaRPr lang="pl-PL"/>
        </a:p>
      </dgm:t>
    </dgm:pt>
    <dgm:pt modelId="{FA818797-DFE1-45C7-95B4-3086B58C98FB}">
      <dgm:prSet phldrT="[Tekst]"/>
      <dgm:spPr/>
      <dgm:t>
        <a:bodyPr/>
        <a:lstStyle/>
        <a:p>
          <a:r>
            <a:rPr lang="pl-PL" dirty="0" smtClean="0"/>
            <a:t>Planowany termin otwarcia ofert: 15 stycznia 2020 r. (środa) godzina 09:00</a:t>
          </a:r>
          <a:endParaRPr lang="pl-PL" dirty="0"/>
        </a:p>
      </dgm:t>
    </dgm:pt>
    <dgm:pt modelId="{CFD81367-57B1-4440-8401-8EAB0F8DE3B6}" type="sibTrans" cxnId="{2E2CAA92-FE89-40FB-AFA4-B4D52C6214AF}">
      <dgm:prSet/>
      <dgm:spPr/>
      <dgm:t>
        <a:bodyPr/>
        <a:lstStyle/>
        <a:p>
          <a:endParaRPr lang="pl-PL"/>
        </a:p>
      </dgm:t>
    </dgm:pt>
    <dgm:pt modelId="{E0DA9D5B-D2CA-470A-86B6-CCD8D6B7722E}" type="parTrans" cxnId="{2E2CAA92-FE89-40FB-AFA4-B4D52C6214AF}">
      <dgm:prSet/>
      <dgm:spPr/>
      <dgm:t>
        <a:bodyPr/>
        <a:lstStyle/>
        <a:p>
          <a:endParaRPr lang="pl-PL"/>
        </a:p>
      </dgm:t>
    </dgm:pt>
    <dgm:pt modelId="{A315569F-3AD1-457C-BA57-FB20B2968F72}">
      <dgm:prSet phldrT="[Tekst]"/>
      <dgm:spPr/>
      <dgm:t>
        <a:bodyPr/>
        <a:lstStyle/>
        <a:p>
          <a:r>
            <a:rPr lang="pl-PL" dirty="0" smtClean="0"/>
            <a:t>Planowany termin ogłoszenia 23 grudnia 2019 r. (poniedziałek)</a:t>
          </a:r>
        </a:p>
      </dgm:t>
    </dgm:pt>
    <dgm:pt modelId="{C56ADAE7-E85F-4182-BD3B-8DB3153AF90A}" type="sibTrans" cxnId="{3A77348B-4381-41ED-900B-1A6DE5A37FE0}">
      <dgm:prSet/>
      <dgm:spPr/>
      <dgm:t>
        <a:bodyPr/>
        <a:lstStyle/>
        <a:p>
          <a:endParaRPr lang="pl-PL"/>
        </a:p>
      </dgm:t>
    </dgm:pt>
    <dgm:pt modelId="{ED93A57A-4BB3-43A6-9165-41106007463E}" type="parTrans" cxnId="{3A77348B-4381-41ED-900B-1A6DE5A37FE0}">
      <dgm:prSet/>
      <dgm:spPr/>
      <dgm:t>
        <a:bodyPr/>
        <a:lstStyle/>
        <a:p>
          <a:endParaRPr lang="pl-PL"/>
        </a:p>
      </dgm:t>
    </dgm:pt>
    <dgm:pt modelId="{33C5938A-54DD-49C5-9424-0D1A12AC1AE0}" type="pres">
      <dgm:prSet presAssocID="{4519C42C-9D8E-4F57-893A-2C4FCB4BFC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F272B1A-A606-4C8C-BDD2-C1CEE4F9D51A}" type="pres">
      <dgm:prSet presAssocID="{A315569F-3AD1-457C-BA57-FB20B2968F72}" presName="parentLin" presStyleCnt="0"/>
      <dgm:spPr/>
    </dgm:pt>
    <dgm:pt modelId="{7D73E321-071E-4CEF-81E7-1A68A3433845}" type="pres">
      <dgm:prSet presAssocID="{A315569F-3AD1-457C-BA57-FB20B2968F72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27E5543F-E227-4B45-8F75-F076B6554E94}" type="pres">
      <dgm:prSet presAssocID="{A315569F-3AD1-457C-BA57-FB20B2968F72}" presName="parentText" presStyleLbl="node1" presStyleIdx="0" presStyleCnt="3" custScaleX="116388" custScaleY="2052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8FDD7A-C2D5-42A5-A38F-35F506147C65}" type="pres">
      <dgm:prSet presAssocID="{A315569F-3AD1-457C-BA57-FB20B2968F72}" presName="negativeSpace" presStyleCnt="0"/>
      <dgm:spPr/>
    </dgm:pt>
    <dgm:pt modelId="{8695DEBB-413D-4D40-8EFD-26BAA05B6C78}" type="pres">
      <dgm:prSet presAssocID="{A315569F-3AD1-457C-BA57-FB20B2968F72}" presName="childText" presStyleLbl="conFgAcc1" presStyleIdx="0" presStyleCnt="3">
        <dgm:presLayoutVars>
          <dgm:bulletEnabled val="1"/>
        </dgm:presLayoutVars>
      </dgm:prSet>
      <dgm:spPr/>
    </dgm:pt>
    <dgm:pt modelId="{328EB70B-5DCE-4894-81F3-78CBB7F663F0}" type="pres">
      <dgm:prSet presAssocID="{C56ADAE7-E85F-4182-BD3B-8DB3153AF90A}" presName="spaceBetweenRectangles" presStyleCnt="0"/>
      <dgm:spPr/>
    </dgm:pt>
    <dgm:pt modelId="{BE285A9E-8440-476A-958A-EDF6BC4BCBE5}" type="pres">
      <dgm:prSet presAssocID="{FA818797-DFE1-45C7-95B4-3086B58C98FB}" presName="parentLin" presStyleCnt="0"/>
      <dgm:spPr/>
    </dgm:pt>
    <dgm:pt modelId="{5C311248-BB4A-4F28-A614-FA20C1EAF873}" type="pres">
      <dgm:prSet presAssocID="{FA818797-DFE1-45C7-95B4-3086B58C98FB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967D35F0-AB97-4B62-91E7-3F0D6E40B47C}" type="pres">
      <dgm:prSet presAssocID="{FA818797-DFE1-45C7-95B4-3086B58C98FB}" presName="parentText" presStyleLbl="node1" presStyleIdx="1" presStyleCnt="3" custScaleX="114102" custScaleY="14586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7BDAAD-0331-4C4C-BA25-0062DDCB34AF}" type="pres">
      <dgm:prSet presAssocID="{FA818797-DFE1-45C7-95B4-3086B58C98FB}" presName="negativeSpace" presStyleCnt="0"/>
      <dgm:spPr/>
    </dgm:pt>
    <dgm:pt modelId="{4F0E6880-82F9-4288-B509-11DC2D4F0615}" type="pres">
      <dgm:prSet presAssocID="{FA818797-DFE1-45C7-95B4-3086B58C98FB}" presName="childText" presStyleLbl="conFgAcc1" presStyleIdx="1" presStyleCnt="3">
        <dgm:presLayoutVars>
          <dgm:bulletEnabled val="1"/>
        </dgm:presLayoutVars>
      </dgm:prSet>
      <dgm:spPr/>
    </dgm:pt>
    <dgm:pt modelId="{75F780B7-00F5-4B5B-BA37-7D315761804F}" type="pres">
      <dgm:prSet presAssocID="{CFD81367-57B1-4440-8401-8EAB0F8DE3B6}" presName="spaceBetweenRectangles" presStyleCnt="0"/>
      <dgm:spPr/>
    </dgm:pt>
    <dgm:pt modelId="{1AAD85F7-6859-4D1F-9542-741CDE38554A}" type="pres">
      <dgm:prSet presAssocID="{26CEB9A5-0556-4F3D-A184-37194E2267C2}" presName="parentLin" presStyleCnt="0"/>
      <dgm:spPr/>
    </dgm:pt>
    <dgm:pt modelId="{05222537-E1B1-488C-8AE2-93DE5CEEEFDC}" type="pres">
      <dgm:prSet presAssocID="{26CEB9A5-0556-4F3D-A184-37194E2267C2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02CDB947-6D46-42FB-A279-842269710356}" type="pres">
      <dgm:prSet presAssocID="{26CEB9A5-0556-4F3D-A184-37194E2267C2}" presName="parentText" presStyleLbl="node1" presStyleIdx="2" presStyleCnt="3" custScaleY="172275" custLinFactNeighborX="2165" custLinFactNeighborY="-409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CCA6F1-CB5C-4D20-A80F-5138898AB803}" type="pres">
      <dgm:prSet presAssocID="{26CEB9A5-0556-4F3D-A184-37194E2267C2}" presName="negativeSpace" presStyleCnt="0"/>
      <dgm:spPr/>
    </dgm:pt>
    <dgm:pt modelId="{25100584-2419-4400-AF45-B4DD1FCA1496}" type="pres">
      <dgm:prSet presAssocID="{26CEB9A5-0556-4F3D-A184-37194E2267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84CBD4-916C-4C0A-B20F-0395E087C678}" type="presOf" srcId="{A315569F-3AD1-457C-BA57-FB20B2968F72}" destId="{7D73E321-071E-4CEF-81E7-1A68A3433845}" srcOrd="0" destOrd="0" presId="urn:microsoft.com/office/officeart/2005/8/layout/list1"/>
    <dgm:cxn modelId="{08384930-3891-438A-8250-90585A9DEBB3}" type="presOf" srcId="{A315569F-3AD1-457C-BA57-FB20B2968F72}" destId="{27E5543F-E227-4B45-8F75-F076B6554E94}" srcOrd="1" destOrd="0" presId="urn:microsoft.com/office/officeart/2005/8/layout/list1"/>
    <dgm:cxn modelId="{97AE8EE0-31CB-4C38-9D3D-BBDFCCAC2C6F}" type="presOf" srcId="{26CEB9A5-0556-4F3D-A184-37194E2267C2}" destId="{02CDB947-6D46-42FB-A279-842269710356}" srcOrd="1" destOrd="0" presId="urn:microsoft.com/office/officeart/2005/8/layout/list1"/>
    <dgm:cxn modelId="{9CDA638C-40D4-485A-A6C8-4BF982278F8F}" type="presOf" srcId="{26CEB9A5-0556-4F3D-A184-37194E2267C2}" destId="{05222537-E1B1-488C-8AE2-93DE5CEEEFDC}" srcOrd="0" destOrd="0" presId="urn:microsoft.com/office/officeart/2005/8/layout/list1"/>
    <dgm:cxn modelId="{2E2CAA92-FE89-40FB-AFA4-B4D52C6214AF}" srcId="{4519C42C-9D8E-4F57-893A-2C4FCB4BFC20}" destId="{FA818797-DFE1-45C7-95B4-3086B58C98FB}" srcOrd="1" destOrd="0" parTransId="{E0DA9D5B-D2CA-470A-86B6-CCD8D6B7722E}" sibTransId="{CFD81367-57B1-4440-8401-8EAB0F8DE3B6}"/>
    <dgm:cxn modelId="{47D74A36-F506-48A8-8AD4-1888FF5C4597}" srcId="{4519C42C-9D8E-4F57-893A-2C4FCB4BFC20}" destId="{26CEB9A5-0556-4F3D-A184-37194E2267C2}" srcOrd="2" destOrd="0" parTransId="{90AE0E3F-2462-4EC0-B7C0-83ADBE888469}" sibTransId="{1755AFB5-231E-44C8-98C6-CB43055CEE83}"/>
    <dgm:cxn modelId="{82BAE908-C79B-45F1-94FF-9657A30CFD51}" type="presOf" srcId="{FA818797-DFE1-45C7-95B4-3086B58C98FB}" destId="{5C311248-BB4A-4F28-A614-FA20C1EAF873}" srcOrd="0" destOrd="0" presId="urn:microsoft.com/office/officeart/2005/8/layout/list1"/>
    <dgm:cxn modelId="{3A77348B-4381-41ED-900B-1A6DE5A37FE0}" srcId="{4519C42C-9D8E-4F57-893A-2C4FCB4BFC20}" destId="{A315569F-3AD1-457C-BA57-FB20B2968F72}" srcOrd="0" destOrd="0" parTransId="{ED93A57A-4BB3-43A6-9165-41106007463E}" sibTransId="{C56ADAE7-E85F-4182-BD3B-8DB3153AF90A}"/>
    <dgm:cxn modelId="{5AC1CE2C-7630-4F44-A6F1-1092FE34952F}" type="presOf" srcId="{4519C42C-9D8E-4F57-893A-2C4FCB4BFC20}" destId="{33C5938A-54DD-49C5-9424-0D1A12AC1AE0}" srcOrd="0" destOrd="0" presId="urn:microsoft.com/office/officeart/2005/8/layout/list1"/>
    <dgm:cxn modelId="{9E384156-85DC-418C-8E2A-A272EB347941}" type="presOf" srcId="{FA818797-DFE1-45C7-95B4-3086B58C98FB}" destId="{967D35F0-AB97-4B62-91E7-3F0D6E40B47C}" srcOrd="1" destOrd="0" presId="urn:microsoft.com/office/officeart/2005/8/layout/list1"/>
    <dgm:cxn modelId="{6A0657B2-77C1-474E-8C09-A27F1AB6CEB1}" type="presParOf" srcId="{33C5938A-54DD-49C5-9424-0D1A12AC1AE0}" destId="{7F272B1A-A606-4C8C-BDD2-C1CEE4F9D51A}" srcOrd="0" destOrd="0" presId="urn:microsoft.com/office/officeart/2005/8/layout/list1"/>
    <dgm:cxn modelId="{BB5D2C21-F282-4E5B-BC67-BBB6AB9AD4F0}" type="presParOf" srcId="{7F272B1A-A606-4C8C-BDD2-C1CEE4F9D51A}" destId="{7D73E321-071E-4CEF-81E7-1A68A3433845}" srcOrd="0" destOrd="0" presId="urn:microsoft.com/office/officeart/2005/8/layout/list1"/>
    <dgm:cxn modelId="{E8A9B2CE-E554-4CD8-9269-927C73575372}" type="presParOf" srcId="{7F272B1A-A606-4C8C-BDD2-C1CEE4F9D51A}" destId="{27E5543F-E227-4B45-8F75-F076B6554E94}" srcOrd="1" destOrd="0" presId="urn:microsoft.com/office/officeart/2005/8/layout/list1"/>
    <dgm:cxn modelId="{042A3A79-4A79-4D6C-B9D8-05BD9D3E83B4}" type="presParOf" srcId="{33C5938A-54DD-49C5-9424-0D1A12AC1AE0}" destId="{0E8FDD7A-C2D5-42A5-A38F-35F506147C65}" srcOrd="1" destOrd="0" presId="urn:microsoft.com/office/officeart/2005/8/layout/list1"/>
    <dgm:cxn modelId="{74BCDC66-AB37-4856-A007-24F7C1674BEB}" type="presParOf" srcId="{33C5938A-54DD-49C5-9424-0D1A12AC1AE0}" destId="{8695DEBB-413D-4D40-8EFD-26BAA05B6C78}" srcOrd="2" destOrd="0" presId="urn:microsoft.com/office/officeart/2005/8/layout/list1"/>
    <dgm:cxn modelId="{8DD77C67-5D30-4BCD-946F-2BDCF5D80138}" type="presParOf" srcId="{33C5938A-54DD-49C5-9424-0D1A12AC1AE0}" destId="{328EB70B-5DCE-4894-81F3-78CBB7F663F0}" srcOrd="3" destOrd="0" presId="urn:microsoft.com/office/officeart/2005/8/layout/list1"/>
    <dgm:cxn modelId="{F8E06D85-47BA-4166-96AC-308B0A6F12EF}" type="presParOf" srcId="{33C5938A-54DD-49C5-9424-0D1A12AC1AE0}" destId="{BE285A9E-8440-476A-958A-EDF6BC4BCBE5}" srcOrd="4" destOrd="0" presId="urn:microsoft.com/office/officeart/2005/8/layout/list1"/>
    <dgm:cxn modelId="{C7F1866B-C1F9-43C0-8E40-69C286F63CB0}" type="presParOf" srcId="{BE285A9E-8440-476A-958A-EDF6BC4BCBE5}" destId="{5C311248-BB4A-4F28-A614-FA20C1EAF873}" srcOrd="0" destOrd="0" presId="urn:microsoft.com/office/officeart/2005/8/layout/list1"/>
    <dgm:cxn modelId="{AB1C133B-EF6D-4FFB-A49C-40F136BED65A}" type="presParOf" srcId="{BE285A9E-8440-476A-958A-EDF6BC4BCBE5}" destId="{967D35F0-AB97-4B62-91E7-3F0D6E40B47C}" srcOrd="1" destOrd="0" presId="urn:microsoft.com/office/officeart/2005/8/layout/list1"/>
    <dgm:cxn modelId="{3D9B9BE4-D779-49FA-8EB6-DC526E493E14}" type="presParOf" srcId="{33C5938A-54DD-49C5-9424-0D1A12AC1AE0}" destId="{F77BDAAD-0331-4C4C-BA25-0062DDCB34AF}" srcOrd="5" destOrd="0" presId="urn:microsoft.com/office/officeart/2005/8/layout/list1"/>
    <dgm:cxn modelId="{48C860F1-175D-4D0D-A4B3-76F733B70C43}" type="presParOf" srcId="{33C5938A-54DD-49C5-9424-0D1A12AC1AE0}" destId="{4F0E6880-82F9-4288-B509-11DC2D4F0615}" srcOrd="6" destOrd="0" presId="urn:microsoft.com/office/officeart/2005/8/layout/list1"/>
    <dgm:cxn modelId="{56F7B3CE-08AA-4EDE-860E-FA8E37A1A14E}" type="presParOf" srcId="{33C5938A-54DD-49C5-9424-0D1A12AC1AE0}" destId="{75F780B7-00F5-4B5B-BA37-7D315761804F}" srcOrd="7" destOrd="0" presId="urn:microsoft.com/office/officeart/2005/8/layout/list1"/>
    <dgm:cxn modelId="{DD48B80D-0C5B-4F73-AE8A-F4B439B7F925}" type="presParOf" srcId="{33C5938A-54DD-49C5-9424-0D1A12AC1AE0}" destId="{1AAD85F7-6859-4D1F-9542-741CDE38554A}" srcOrd="8" destOrd="0" presId="urn:microsoft.com/office/officeart/2005/8/layout/list1"/>
    <dgm:cxn modelId="{C68212D9-6C29-4B9F-9837-E53198E1C23C}" type="presParOf" srcId="{1AAD85F7-6859-4D1F-9542-741CDE38554A}" destId="{05222537-E1B1-488C-8AE2-93DE5CEEEFDC}" srcOrd="0" destOrd="0" presId="urn:microsoft.com/office/officeart/2005/8/layout/list1"/>
    <dgm:cxn modelId="{52DE5DCA-A915-49CA-AA36-0660C13FFA16}" type="presParOf" srcId="{1AAD85F7-6859-4D1F-9542-741CDE38554A}" destId="{02CDB947-6D46-42FB-A279-842269710356}" srcOrd="1" destOrd="0" presId="urn:microsoft.com/office/officeart/2005/8/layout/list1"/>
    <dgm:cxn modelId="{FD11A505-469F-4669-9E67-9BB63FAD4044}" type="presParOf" srcId="{33C5938A-54DD-49C5-9424-0D1A12AC1AE0}" destId="{87CCA6F1-CB5C-4D20-A80F-5138898AB803}" srcOrd="9" destOrd="0" presId="urn:microsoft.com/office/officeart/2005/8/layout/list1"/>
    <dgm:cxn modelId="{500A3580-DFB3-43D1-8D75-FD8C51F67BD3}" type="presParOf" srcId="{33C5938A-54DD-49C5-9424-0D1A12AC1AE0}" destId="{25100584-2419-4400-AF45-B4DD1FCA14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DEBB-413D-4D40-8EFD-26BAA05B6C78}">
      <dsp:nvSpPr>
        <dsp:cNvPr id="0" name=""/>
        <dsp:cNvSpPr/>
      </dsp:nvSpPr>
      <dsp:spPr>
        <a:xfrm>
          <a:off x="0" y="1500749"/>
          <a:ext cx="10058399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5543F-E227-4B45-8F75-F076B6554E94}">
      <dsp:nvSpPr>
        <dsp:cNvPr id="0" name=""/>
        <dsp:cNvSpPr/>
      </dsp:nvSpPr>
      <dsp:spPr>
        <a:xfrm>
          <a:off x="502920" y="859284"/>
          <a:ext cx="8194739" cy="8481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Planowany termin ogłoszenia 23 grudnia 2019 r. (poniedziałek)</a:t>
          </a:r>
        </a:p>
      </dsp:txBody>
      <dsp:txXfrm>
        <a:off x="544321" y="900685"/>
        <a:ext cx="8111937" cy="765302"/>
      </dsp:txXfrm>
    </dsp:sp>
    <dsp:sp modelId="{4F0E6880-82F9-4288-B509-11DC2D4F0615}">
      <dsp:nvSpPr>
        <dsp:cNvPr id="0" name=""/>
        <dsp:cNvSpPr/>
      </dsp:nvSpPr>
      <dsp:spPr>
        <a:xfrm>
          <a:off x="0" y="2325340"/>
          <a:ext cx="10058399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D35F0-AB97-4B62-91E7-3F0D6E40B47C}">
      <dsp:nvSpPr>
        <dsp:cNvPr id="0" name=""/>
        <dsp:cNvSpPr/>
      </dsp:nvSpPr>
      <dsp:spPr>
        <a:xfrm>
          <a:off x="502920" y="1929149"/>
          <a:ext cx="8033784" cy="602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Planowany termin otwarcia ofert: 15 stycznia 2020 r. (środa) godzina 09:00</a:t>
          </a:r>
          <a:endParaRPr lang="pl-PL" sz="1400" kern="1200" dirty="0"/>
        </a:p>
      </dsp:txBody>
      <dsp:txXfrm>
        <a:off x="532348" y="1958577"/>
        <a:ext cx="7974928" cy="543974"/>
      </dsp:txXfrm>
    </dsp:sp>
    <dsp:sp modelId="{25100584-2419-4400-AF45-B4DD1FCA1496}">
      <dsp:nvSpPr>
        <dsp:cNvPr id="0" name=""/>
        <dsp:cNvSpPr/>
      </dsp:nvSpPr>
      <dsp:spPr>
        <a:xfrm>
          <a:off x="0" y="3259078"/>
          <a:ext cx="10058399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DB947-6D46-42FB-A279-842269710356}">
      <dsp:nvSpPr>
        <dsp:cNvPr id="0" name=""/>
        <dsp:cNvSpPr/>
      </dsp:nvSpPr>
      <dsp:spPr>
        <a:xfrm>
          <a:off x="513808" y="2736807"/>
          <a:ext cx="7040880" cy="7119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Planowany termin rozstrzygnięcia postępowania: 21 lutego 2020 r.  (piątek)</a:t>
          </a:r>
          <a:endParaRPr lang="pl-PL" sz="1400" kern="1200" dirty="0"/>
        </a:p>
      </dsp:txBody>
      <dsp:txXfrm>
        <a:off x="548564" y="2771563"/>
        <a:ext cx="6971368" cy="64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29EB-0ED8-4F24-9887-1D3D32B761EE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8E493-2A74-458D-AFEA-F61AF782A0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25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248654-719B-47BC-803E-1D8F1219D444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85FB78-19A8-4F72-BAB7-1B5FC7024643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1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D72B50-9081-4493-B6D8-FA7FBD2F6472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1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35E18-C07A-4640-A003-73364DF646E5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7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3F07DD-1FFB-4BE6-8829-1A67C6DC64A1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4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263D82-D6A3-4FCC-AAED-3F11750B6868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0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3799E4-6277-4E9A-A4C2-A02FB5B4E14B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9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866902-B76C-4FDE-BF23-3AA859A4A830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8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68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04E9EC-F6AF-4582-931F-69046CFFD21D}" type="slidenum">
              <a:rPr lang="pl-PL" altLang="pl-PL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5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06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7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58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94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41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14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77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56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9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48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863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6BAC5B-9742-4DBD-9371-FB8AFD770B1F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90ABDD-2DB4-4FD9-BA5F-AF8219689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3219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Śląski Oddział Wojewódzki NFZ </a:t>
            </a:r>
            <a:endParaRPr lang="pl-P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4210" y="1887794"/>
            <a:ext cx="10976847" cy="3894697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endParaRPr lang="pl-PL" sz="36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09728" indent="0" algn="r">
              <a:buNone/>
            </a:pPr>
            <a:endParaRPr lang="pl-PL" sz="1600" b="1" dirty="0">
              <a:cs typeface="Times" panose="02020603050405020304" pitchFamily="18" charset="0"/>
            </a:endParaRPr>
          </a:p>
          <a:p>
            <a:pPr marL="109728" indent="0" algn="r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r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r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r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r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r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Spotkanie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informacyjne </a:t>
            </a:r>
          </a:p>
          <a:p>
            <a:pPr marL="109728" indent="0" algn="r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Katowice, 23 grudzień 2019r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92" y="2133487"/>
            <a:ext cx="8401016" cy="25910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67" y="4246689"/>
            <a:ext cx="2158171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13280" y="398011"/>
            <a:ext cx="5639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i oświadczenia składane do ofert</a:t>
            </a:r>
            <a:endParaRPr lang="pl-PL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676022" y="1107910"/>
            <a:ext cx="5771535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700" dirty="0" smtClean="0">
              <a:solidFill>
                <a:prstClr val="black"/>
              </a:solidFill>
              <a:latin typeface="Franklin Gothic Medium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700" dirty="0" smtClean="0">
                <a:solidFill>
                  <a:prstClr val="black"/>
                </a:solidFill>
                <a:latin typeface="Franklin Gothic Medium"/>
              </a:rPr>
              <a:t>Załącznik nr 4 do Zarządzenia 18/2017/DSOZ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700" dirty="0">
              <a:solidFill>
                <a:prstClr val="black"/>
              </a:solidFill>
              <a:latin typeface="Franklin Gothic Medium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Arial" charset="0"/>
              </a:rPr>
              <a:t>W przypadku oferentów wykonujących działalność leczniczą w formie </a:t>
            </a:r>
            <a:r>
              <a:rPr lang="pl-PL" sz="1600" b="1" u="sng" dirty="0">
                <a:solidFill>
                  <a:prstClr val="black"/>
                </a:solidFill>
                <a:latin typeface="Arial" charset="0"/>
              </a:rPr>
              <a:t>spółki cywilnej: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pitchFamily="34" charset="0"/>
              <a:buChar char="•"/>
              <a:defRPr/>
            </a:pPr>
            <a:r>
              <a:rPr lang="pl-PL" sz="1600" u="sng" dirty="0">
                <a:solidFill>
                  <a:prstClr val="black"/>
                </a:solidFill>
                <a:latin typeface="Arial" charset="0"/>
              </a:rPr>
              <a:t>kopię umowy spółki </a:t>
            </a:r>
            <a:r>
              <a:rPr lang="pl-PL" sz="1600" dirty="0">
                <a:solidFill>
                  <a:prstClr val="black"/>
                </a:solidFill>
                <a:latin typeface="Arial" charset="0"/>
              </a:rPr>
              <a:t>lub </a:t>
            </a:r>
            <a:r>
              <a:rPr lang="pl-PL" sz="1600" u="sng" dirty="0">
                <a:solidFill>
                  <a:prstClr val="black"/>
                </a:solidFill>
                <a:latin typeface="Arial" charset="0"/>
              </a:rPr>
              <a:t>wyciąg z tej umowy zawierający postanowienie o zasadach reprezentacji </a:t>
            </a:r>
            <a:r>
              <a:rPr lang="pl-PL" sz="1600" dirty="0">
                <a:solidFill>
                  <a:prstClr val="black"/>
                </a:solidFill>
                <a:latin typeface="Arial" charset="0"/>
              </a:rPr>
              <a:t>spółki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Arial" charset="0"/>
              </a:rPr>
              <a:t>albo,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pitchFamily="34" charset="0"/>
              <a:buChar char="•"/>
              <a:defRPr/>
            </a:pPr>
            <a:r>
              <a:rPr lang="pl-PL" sz="1600" u="sng" dirty="0">
                <a:solidFill>
                  <a:prstClr val="black"/>
                </a:solidFill>
                <a:latin typeface="Arial" charset="0"/>
              </a:rPr>
              <a:t>uchwałę wspólników spółki cywilnej w przedmiocie zasad reprezentacji </a:t>
            </a:r>
            <a:r>
              <a:rPr lang="pl-PL" sz="1600" dirty="0">
                <a:solidFill>
                  <a:prstClr val="black"/>
                </a:solidFill>
                <a:latin typeface="Arial" charset="0"/>
              </a:rPr>
              <a:t>spółki lub kopie pełnomocnictw udzielonych przez pozostałych wspólników do prowadzenia spraw spółki wykraczających poza zwykłe czynności</a:t>
            </a:r>
            <a:r>
              <a:rPr lang="pl-PL" sz="1600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pitchFamily="34" charset="0"/>
              <a:buChar char="•"/>
              <a:defRPr/>
            </a:pPr>
            <a:endParaRPr lang="pl-PL" sz="1600" dirty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charset="0"/>
              </a:rPr>
              <a:t>Kopia polisy o ile jest w posiadaniu NFZ w jednej ze złożonych ofert i jest nadal aktualna.</a:t>
            </a:r>
            <a:endParaRPr lang="pl-PL" sz="16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3" y="1050018"/>
            <a:ext cx="4481574" cy="53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194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20916" y="501621"/>
            <a:ext cx="6047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Arial" charset="0"/>
              </a:rPr>
              <a:t>Dokumenty i oświadczenia składane do ofert</a:t>
            </a:r>
            <a:endParaRPr lang="pl-PL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10773" y="1093562"/>
            <a:ext cx="9503492" cy="434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 OC </a:t>
            </a:r>
            <a:endParaRPr lang="pl-PL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Oferent składa kopię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polisy lub innego dokumentu potwierdzającego zawarcie przez oferenta umowy ubezpieczenia odpowiedzialności cywilnej oferenta za szkody wyrządzone w związku </a:t>
            </a:r>
            <a:b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udzielaniem świadczeń w zakresie przedmiotu postępowania na okres obowiązywania umowy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Oferent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złożyć także umowę przedwstępną (promesę) lub inny dokument, </a:t>
            </a:r>
            <a:b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także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oświadczenie, stwierdzające,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 ubezpieczenia odpowiedzialności cywilnej zostanie zawarta na okres obowiązywania umowy.</a:t>
            </a:r>
          </a:p>
        </p:txBody>
      </p:sp>
    </p:spTree>
    <p:extLst>
      <p:ext uri="{BB962C8B-B14F-4D97-AF65-F5344CB8AC3E}">
        <p14:creationId xmlns:p14="http://schemas.microsoft.com/office/powerpoint/2010/main" val="28547658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le tekstowe 2"/>
          <p:cNvSpPr txBox="1">
            <a:spLocks noChangeArrowheads="1"/>
          </p:cNvSpPr>
          <p:nvPr/>
        </p:nvSpPr>
        <p:spPr bwMode="auto">
          <a:xfrm>
            <a:off x="4987925" y="1133475"/>
            <a:ext cx="1727200" cy="3698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>
                <a:solidFill>
                  <a:prstClr val="black"/>
                </a:solidFill>
                <a:latin typeface="Arial" panose="020B0604020202020204" pitchFamily="34" charset="0"/>
              </a:rPr>
              <a:t>Obowiązkowe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63750" y="1989138"/>
            <a:ext cx="2160588" cy="69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300" dirty="0">
                <a:solidFill>
                  <a:prstClr val="black"/>
                </a:solidFill>
                <a:latin typeface="Arial" charset="0"/>
              </a:rPr>
              <a:t>OC podmiotu wykonującego działalność leczniczą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112126" y="1944689"/>
            <a:ext cx="2087563" cy="8921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300" dirty="0">
                <a:solidFill>
                  <a:prstClr val="black"/>
                </a:solidFill>
                <a:latin typeface="Arial" charset="0"/>
              </a:rPr>
              <a:t>OC świadczeniodawcy niebędącego podmiotem wykonującym działalność leczniczą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3178970" y="277814"/>
            <a:ext cx="5976937" cy="576262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Ubezpieczenia odpowiedzialności cywilnej - medyczne</a:t>
            </a:r>
          </a:p>
        </p:txBody>
      </p:sp>
      <p:cxnSp>
        <p:nvCxnSpPr>
          <p:cNvPr id="30726" name="Łącznik prosty ze strzałką 8"/>
          <p:cNvCxnSpPr>
            <a:cxnSpLocks noChangeShapeType="1"/>
          </p:cNvCxnSpPr>
          <p:nvPr/>
        </p:nvCxnSpPr>
        <p:spPr bwMode="auto">
          <a:xfrm>
            <a:off x="6959601" y="1503364"/>
            <a:ext cx="1152525" cy="3444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Łącznik prosty ze strzałką 10"/>
          <p:cNvCxnSpPr>
            <a:cxnSpLocks noChangeShapeType="1"/>
          </p:cNvCxnSpPr>
          <p:nvPr/>
        </p:nvCxnSpPr>
        <p:spPr bwMode="auto">
          <a:xfrm flipH="1">
            <a:off x="3656013" y="1503364"/>
            <a:ext cx="1035050" cy="3444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Łącznik prosty ze strzałką 12"/>
          <p:cNvCxnSpPr>
            <a:cxnSpLocks noChangeShapeType="1"/>
          </p:cNvCxnSpPr>
          <p:nvPr/>
        </p:nvCxnSpPr>
        <p:spPr bwMode="auto">
          <a:xfrm>
            <a:off x="5851525" y="858838"/>
            <a:ext cx="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9" name="pole tekstowe 14"/>
          <p:cNvSpPr txBox="1">
            <a:spLocks noChangeArrowheads="1"/>
          </p:cNvSpPr>
          <p:nvPr/>
        </p:nvSpPr>
        <p:spPr bwMode="auto">
          <a:xfrm>
            <a:off x="2322513" y="2881313"/>
            <a:ext cx="26654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t>OC lekarza lub lekarza dentysty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t>(indywidualna/specjalistyczna praktyka lekarska)  (SG 75.000 euro/350.000 euro)</a:t>
            </a:r>
          </a:p>
        </p:txBody>
      </p:sp>
      <p:cxnSp>
        <p:nvCxnSpPr>
          <p:cNvPr id="30730" name="Łącznik prostoliniowy 16"/>
          <p:cNvCxnSpPr>
            <a:cxnSpLocks noChangeShapeType="1"/>
          </p:cNvCxnSpPr>
          <p:nvPr/>
        </p:nvCxnSpPr>
        <p:spPr bwMode="auto">
          <a:xfrm>
            <a:off x="2157413" y="2681288"/>
            <a:ext cx="0" cy="3059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Łącznik prostoliniowy 18"/>
          <p:cNvCxnSpPr>
            <a:cxnSpLocks noChangeShapeType="1"/>
            <a:endCxn id="30729" idx="1"/>
          </p:cNvCxnSpPr>
          <p:nvPr/>
        </p:nvCxnSpPr>
        <p:spPr bwMode="auto">
          <a:xfrm flipV="1">
            <a:off x="2157413" y="3173414"/>
            <a:ext cx="165100" cy="219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2" name="Prostokąt 19"/>
          <p:cNvSpPr>
            <a:spLocks noChangeArrowheads="1"/>
          </p:cNvSpPr>
          <p:nvPr/>
        </p:nvSpPr>
        <p:spPr bwMode="auto">
          <a:xfrm>
            <a:off x="2322513" y="3613150"/>
            <a:ext cx="2717800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b="1" dirty="0">
                <a:solidFill>
                  <a:prstClr val="black"/>
                </a:solidFill>
                <a:latin typeface="Arial" panose="020B0604020202020204" pitchFamily="34" charset="0"/>
              </a:rPr>
              <a:t>OC lekarza lub lekarza dentysty (spółka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b="1" dirty="0">
                <a:solidFill>
                  <a:prstClr val="black"/>
                </a:solidFill>
                <a:latin typeface="Arial" panose="020B0604020202020204" pitchFamily="34" charset="0"/>
              </a:rPr>
              <a:t>cywilna, spółka jawna, spółka partnerska jako grupowa praktyka lekarska) (SG 75.000 euro/350.000 euro)</a:t>
            </a:r>
          </a:p>
        </p:txBody>
      </p:sp>
      <p:cxnSp>
        <p:nvCxnSpPr>
          <p:cNvPr id="30733" name="Łącznik prostoliniowy 20"/>
          <p:cNvCxnSpPr>
            <a:cxnSpLocks noChangeShapeType="1"/>
            <a:endCxn id="30732" idx="1"/>
          </p:cNvCxnSpPr>
          <p:nvPr/>
        </p:nvCxnSpPr>
        <p:spPr bwMode="auto">
          <a:xfrm flipV="1">
            <a:off x="2157413" y="3983038"/>
            <a:ext cx="165100" cy="30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Prostokąt 30"/>
          <p:cNvSpPr>
            <a:spLocks noChangeArrowheads="1"/>
          </p:cNvSpPr>
          <p:nvPr/>
        </p:nvSpPr>
        <p:spPr bwMode="auto">
          <a:xfrm>
            <a:off x="2322514" y="4530725"/>
            <a:ext cx="2719387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t>OC pielęgniarki lub położnej (indywidualna/specjalistyczna praktyka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t>pielęgniarki lub położnej (SG 30.000 euro/150.000 euro)</a:t>
            </a:r>
          </a:p>
        </p:txBody>
      </p:sp>
      <p:cxnSp>
        <p:nvCxnSpPr>
          <p:cNvPr id="30735" name="Łącznik prostoliniowy 37"/>
          <p:cNvCxnSpPr>
            <a:cxnSpLocks noChangeShapeType="1"/>
            <a:endCxn id="30734" idx="1"/>
          </p:cNvCxnSpPr>
          <p:nvPr/>
        </p:nvCxnSpPr>
        <p:spPr bwMode="auto">
          <a:xfrm flipV="1">
            <a:off x="2157413" y="4900613"/>
            <a:ext cx="165100" cy="30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Łącznik prostoliniowy 44"/>
          <p:cNvCxnSpPr>
            <a:cxnSpLocks noChangeShapeType="1"/>
          </p:cNvCxnSpPr>
          <p:nvPr/>
        </p:nvCxnSpPr>
        <p:spPr bwMode="auto">
          <a:xfrm>
            <a:off x="4224339" y="2565400"/>
            <a:ext cx="935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7" name="Łącznik prostoliniowy 46"/>
          <p:cNvCxnSpPr>
            <a:cxnSpLocks noChangeShapeType="1"/>
          </p:cNvCxnSpPr>
          <p:nvPr/>
        </p:nvCxnSpPr>
        <p:spPr bwMode="auto">
          <a:xfrm flipH="1">
            <a:off x="5159375" y="2565400"/>
            <a:ext cx="0" cy="2395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8" name="Prostokąt 50"/>
          <p:cNvSpPr>
            <a:spLocks noChangeArrowheads="1"/>
          </p:cNvSpPr>
          <p:nvPr/>
        </p:nvSpPr>
        <p:spPr bwMode="auto">
          <a:xfrm>
            <a:off x="5407025" y="2406650"/>
            <a:ext cx="2260600" cy="98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dirty="0">
                <a:solidFill>
                  <a:prstClr val="black"/>
                </a:solidFill>
                <a:latin typeface="Arial" panose="020B0604020202020204" pitchFamily="34" charset="0"/>
              </a:rPr>
              <a:t>OC pielęgniarki lub położnej (spółka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dirty="0">
                <a:solidFill>
                  <a:prstClr val="black"/>
                </a:solidFill>
                <a:latin typeface="Arial" panose="020B0604020202020204" pitchFamily="34" charset="0"/>
              </a:rPr>
              <a:t>cywilna, spółka jawna, albo spółka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dirty="0">
                <a:solidFill>
                  <a:prstClr val="black"/>
                </a:solidFill>
                <a:latin typeface="Arial" panose="020B0604020202020204" pitchFamily="34" charset="0"/>
              </a:rPr>
              <a:t>partnerska jako grupowa praktyka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dirty="0">
                <a:solidFill>
                  <a:prstClr val="black"/>
                </a:solidFill>
                <a:latin typeface="Arial" panose="020B0604020202020204" pitchFamily="34" charset="0"/>
              </a:rPr>
              <a:t>pielęgniarki lub położnej)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dirty="0">
                <a:solidFill>
                  <a:prstClr val="black"/>
                </a:solidFill>
                <a:latin typeface="Arial" panose="020B0604020202020204" pitchFamily="34" charset="0"/>
              </a:rPr>
              <a:t>(SG 30.000 euro/150.000 euro)</a:t>
            </a:r>
          </a:p>
        </p:txBody>
      </p:sp>
      <p:cxnSp>
        <p:nvCxnSpPr>
          <p:cNvPr id="30739" name="Łącznik prostoliniowy 55"/>
          <p:cNvCxnSpPr>
            <a:cxnSpLocks noChangeShapeType="1"/>
            <a:stCxn id="30738" idx="1"/>
          </p:cNvCxnSpPr>
          <p:nvPr/>
        </p:nvCxnSpPr>
        <p:spPr bwMode="auto">
          <a:xfrm flipH="1" flipV="1">
            <a:off x="5148263" y="2898775"/>
            <a:ext cx="2587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0" name="Prostokąt 57"/>
          <p:cNvSpPr>
            <a:spLocks noChangeArrowheads="1"/>
          </p:cNvSpPr>
          <p:nvPr/>
        </p:nvSpPr>
        <p:spPr bwMode="auto">
          <a:xfrm>
            <a:off x="5413375" y="3613150"/>
            <a:ext cx="2273300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dirty="0">
                <a:solidFill>
                  <a:prstClr val="black"/>
                </a:solidFill>
                <a:latin typeface="Arial" panose="020B0604020202020204" pitchFamily="34" charset="0"/>
              </a:rPr>
              <a:t>OC pielęgniarki lub położnej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dirty="0">
                <a:solidFill>
                  <a:prstClr val="black"/>
                </a:solidFill>
                <a:latin typeface="Arial" panose="020B0604020202020204" pitchFamily="34" charset="0"/>
              </a:rPr>
              <a:t>(indywidualna/specjalistyczna praktyka pielęgniarki lub położnej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dirty="0">
                <a:solidFill>
                  <a:prstClr val="black"/>
                </a:solidFill>
                <a:latin typeface="Arial" panose="020B0604020202020204" pitchFamily="34" charset="0"/>
              </a:rPr>
              <a:t>(SG 30.000 euro/150.000 euro)</a:t>
            </a:r>
          </a:p>
        </p:txBody>
      </p:sp>
      <p:cxnSp>
        <p:nvCxnSpPr>
          <p:cNvPr id="30741" name="Łącznik prostoliniowy 58"/>
          <p:cNvCxnSpPr>
            <a:cxnSpLocks noChangeShapeType="1"/>
            <a:stCxn id="30740" idx="1"/>
          </p:cNvCxnSpPr>
          <p:nvPr/>
        </p:nvCxnSpPr>
        <p:spPr bwMode="auto">
          <a:xfrm flipH="1">
            <a:off x="5165725" y="3997325"/>
            <a:ext cx="247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2" name="Prostokąt 65"/>
          <p:cNvSpPr>
            <a:spLocks noChangeArrowheads="1"/>
          </p:cNvSpPr>
          <p:nvPr/>
        </p:nvSpPr>
        <p:spPr bwMode="auto">
          <a:xfrm>
            <a:off x="5413376" y="4530725"/>
            <a:ext cx="26130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b="1">
                <a:solidFill>
                  <a:prstClr val="black"/>
                </a:solidFill>
                <a:latin typeface="Arial" panose="020B0604020202020204" pitchFamily="34" charset="0"/>
              </a:rPr>
              <a:t>OC podmiotu leczniczego (stacjonarne i całodobowe świadczenia zdrowotne inne niż szpitalne oraz w zakresie ambulatoryjnych świadczeń zdrowotnych (SG 75.000 euro/350.000 euro)</a:t>
            </a:r>
          </a:p>
        </p:txBody>
      </p:sp>
      <p:cxnSp>
        <p:nvCxnSpPr>
          <p:cNvPr id="30743" name="Łącznik prostoliniowy 67"/>
          <p:cNvCxnSpPr>
            <a:cxnSpLocks noChangeShapeType="1"/>
            <a:endCxn id="30742" idx="1"/>
          </p:cNvCxnSpPr>
          <p:nvPr/>
        </p:nvCxnSpPr>
        <p:spPr bwMode="auto">
          <a:xfrm>
            <a:off x="5165725" y="4960939"/>
            <a:ext cx="247650" cy="777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4" name="Prostokąt 71"/>
          <p:cNvSpPr>
            <a:spLocks noChangeArrowheads="1"/>
          </p:cNvSpPr>
          <p:nvPr/>
        </p:nvSpPr>
        <p:spPr bwMode="auto">
          <a:xfrm>
            <a:off x="8543926" y="3121025"/>
            <a:ext cx="2087563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t>Osoby, które uzyskały </a:t>
            </a:r>
            <a:r>
              <a:rPr lang="pl-PL" altLang="pl-PL" sz="1000" b="1">
                <a:solidFill>
                  <a:prstClr val="black"/>
                </a:solidFill>
                <a:latin typeface="Arial" panose="020B0604020202020204" pitchFamily="34" charset="0"/>
              </a:rPr>
              <a:t>fachowe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b="1">
                <a:solidFill>
                  <a:prstClr val="black"/>
                </a:solidFill>
                <a:latin typeface="Arial" panose="020B0604020202020204" pitchFamily="34" charset="0"/>
              </a:rPr>
              <a:t>uprawnienia </a:t>
            </a:r>
            <a:r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t>do udzielania świadczeń zdrowotnych (SG 30.000 euro/150.000 euro)</a:t>
            </a:r>
          </a:p>
        </p:txBody>
      </p:sp>
      <p:cxnSp>
        <p:nvCxnSpPr>
          <p:cNvPr id="30745" name="Łącznik prostoliniowy 73"/>
          <p:cNvCxnSpPr>
            <a:cxnSpLocks noChangeShapeType="1"/>
          </p:cNvCxnSpPr>
          <p:nvPr/>
        </p:nvCxnSpPr>
        <p:spPr bwMode="auto">
          <a:xfrm>
            <a:off x="8256588" y="2836864"/>
            <a:ext cx="0" cy="20018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6" name="Łącznik prostoliniowy 75"/>
          <p:cNvCxnSpPr>
            <a:cxnSpLocks noChangeShapeType="1"/>
            <a:stCxn id="30744" idx="1"/>
          </p:cNvCxnSpPr>
          <p:nvPr/>
        </p:nvCxnSpPr>
        <p:spPr bwMode="auto">
          <a:xfrm flipH="1">
            <a:off x="8256589" y="3490914"/>
            <a:ext cx="287337" cy="104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Łącznik prostoliniowy 78"/>
          <p:cNvCxnSpPr>
            <a:cxnSpLocks noChangeShapeType="1"/>
          </p:cNvCxnSpPr>
          <p:nvPr/>
        </p:nvCxnSpPr>
        <p:spPr bwMode="auto">
          <a:xfrm>
            <a:off x="8256589" y="4838700"/>
            <a:ext cx="2873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8" name="Prostokąt 79"/>
          <p:cNvSpPr>
            <a:spLocks noChangeArrowheads="1"/>
          </p:cNvSpPr>
          <p:nvPr/>
        </p:nvSpPr>
        <p:spPr bwMode="auto">
          <a:xfrm>
            <a:off x="8543926" y="4465638"/>
            <a:ext cx="208756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t>Podmioty realizujące czynności z zakresu </a:t>
            </a:r>
            <a:r>
              <a:rPr lang="pl-PL" altLang="pl-PL" sz="1000" b="1">
                <a:solidFill>
                  <a:prstClr val="black"/>
                </a:solidFill>
                <a:latin typeface="Arial" panose="020B0604020202020204" pitchFamily="34" charset="0"/>
              </a:rPr>
              <a:t>zaopatrzenia w środki pomocnicze </a:t>
            </a:r>
            <a:r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t>i wyroby medyczne będące przedmiotami ortopedycznymi (SG 10.000 euro/50.000 Euro)</a:t>
            </a:r>
          </a:p>
        </p:txBody>
      </p:sp>
      <p:sp>
        <p:nvSpPr>
          <p:cNvPr id="30749" name="Prostokąt 83"/>
          <p:cNvSpPr>
            <a:spLocks noChangeArrowheads="1"/>
          </p:cNvSpPr>
          <p:nvPr/>
        </p:nvSpPr>
        <p:spPr bwMode="auto">
          <a:xfrm>
            <a:off x="2393950" y="5616575"/>
            <a:ext cx="4953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000" b="1">
                <a:solidFill>
                  <a:prstClr val="black"/>
                </a:solidFill>
                <a:latin typeface="Arial" panose="020B0604020202020204" pitchFamily="34" charset="0"/>
              </a:rPr>
              <a:t>stacjonarne i całodobowe świadczenia zdrowotne – SZPITALNE – (SG 100.000 euro/500.000euro) </a:t>
            </a:r>
          </a:p>
        </p:txBody>
      </p:sp>
      <p:cxnSp>
        <p:nvCxnSpPr>
          <p:cNvPr id="30750" name="Łącznik prostoliniowy 85"/>
          <p:cNvCxnSpPr>
            <a:cxnSpLocks noChangeShapeType="1"/>
            <a:stCxn id="30749" idx="1"/>
          </p:cNvCxnSpPr>
          <p:nvPr/>
        </p:nvCxnSpPr>
        <p:spPr bwMode="auto">
          <a:xfrm flipH="1" flipV="1">
            <a:off x="2157414" y="5740400"/>
            <a:ext cx="236537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86687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9087" y="1061388"/>
            <a:ext cx="5926629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i oświadczenia składane do ofert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 </a:t>
            </a:r>
            <a:r>
              <a:rPr lang="pl-P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</a:t>
            </a:r>
            <a:r>
              <a:rPr lang="pl-PL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do Zarządzenia 18/2017/DSOZ Prezesa NFZ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tj.: Wzór podpisu i parafy osoby podpisującej formularz ofertowy i ofertę </a:t>
            </a:r>
          </a:p>
        </p:txBody>
      </p:sp>
      <p:pic>
        <p:nvPicPr>
          <p:cNvPr id="36867" name="Picture 14" descr="MC9003799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690">
            <a:off x="542849" y="3652437"/>
            <a:ext cx="11191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04" y="852068"/>
            <a:ext cx="4435831" cy="53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69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049" y="1532965"/>
            <a:ext cx="4489027" cy="1606841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l-PL" sz="1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 </a:t>
            </a:r>
            <a:r>
              <a:rPr lang="pl-PL" sz="1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</a:t>
            </a:r>
            <a:r>
              <a:rPr lang="pl-PL" sz="16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do Zarządzenia 18/2017/DSOZ Prezesa NFZ</a:t>
            </a:r>
            <a:br>
              <a:rPr lang="pl-PL" sz="16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u="sng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u="sng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tj.: Oświadczenie oferenta o zastrzeżeniu informacji stanowiących tajemnicę </a:t>
            </a:r>
            <a:r>
              <a:rPr lang="pl-PL" sz="1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przedsiębiorcy</a:t>
            </a:r>
            <a:br>
              <a:rPr lang="pl-PL" sz="1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Symbol zastępczy tekstu 2"/>
          <p:cNvSpPr>
            <a:spLocks noGrp="1"/>
          </p:cNvSpPr>
          <p:nvPr>
            <p:ph type="body" sz="half" idx="4294967295"/>
          </p:nvPr>
        </p:nvSpPr>
        <p:spPr>
          <a:xfrm>
            <a:off x="293049" y="3467194"/>
            <a:ext cx="4561397" cy="2906712"/>
          </a:xfrm>
        </p:spPr>
        <p:txBody>
          <a:bodyPr>
            <a:noAutofit/>
          </a:bodyPr>
          <a:lstStyle/>
          <a:p>
            <a:pPr eaLnBrk="1" hangingPunct="1">
              <a:buClrTx/>
              <a:buSzPct val="75000"/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latin typeface="Arial" panose="020B0604020202020204" pitchFamily="34" charset="0"/>
              </a:rPr>
              <a:t>Po zakończonym postępowaniu oferty są jawne. Zgodnie z art. 135 ust. 2 pkt 2 ustawy </a:t>
            </a:r>
            <a:br>
              <a:rPr lang="pl-PL" altLang="pl-PL" sz="1600" dirty="0" smtClean="0">
                <a:latin typeface="Arial" panose="020B0604020202020204" pitchFamily="34" charset="0"/>
              </a:rPr>
            </a:br>
            <a:r>
              <a:rPr lang="pl-PL" altLang="pl-PL" sz="1600" dirty="0" smtClean="0">
                <a:latin typeface="Arial" panose="020B0604020202020204" pitchFamily="34" charset="0"/>
              </a:rPr>
              <a:t>z dnia 27 sierpnia 2004 r. o świadczeniach opieki zdrowotnej finansowanych ze środków publicznych oferent może złożyć oświadczenie, w którym wnosi o zastrzeżenie informacji znajdujących się w ofercie, stanowiących tajemnicę przedsiębiorcy.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FF0000"/>
                </a:solidFill>
              </a:rPr>
              <a:t>NIEDOPUSZCZALNE JEST ZASTRZEŻENIE CAŁEJ OFERTY</a:t>
            </a:r>
            <a:r>
              <a:rPr lang="pl-PL" altLang="pl-PL" b="1" dirty="0" smtClean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446" y="660775"/>
            <a:ext cx="3429461" cy="49681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277" y="660775"/>
            <a:ext cx="3565136" cy="49681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0" y="385422"/>
            <a:ext cx="472682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45755" y="701676"/>
            <a:ext cx="9342860" cy="322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i oświadczenia </a:t>
            </a:r>
            <a:r>
              <a:rPr 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składane do oferty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700" b="1" u="sng" dirty="0" smtClean="0">
              <a:solidFill>
                <a:prstClr val="black"/>
              </a:solidFill>
              <a:latin typeface="Franklin Gothic Medium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charset="0"/>
              </a:rPr>
              <a:t>W </a:t>
            </a:r>
            <a:r>
              <a:rPr lang="pl-PL" sz="1600" dirty="0">
                <a:solidFill>
                  <a:prstClr val="black"/>
                </a:solidFill>
                <a:latin typeface="Arial" charset="0"/>
              </a:rPr>
              <a:t>przypadku, gdy oferent nie przedstawi kopii umów z podwykonawcami – oświadczenie, </a:t>
            </a:r>
            <a:br>
              <a:rPr lang="pl-PL" sz="1600" dirty="0">
                <a:solidFill>
                  <a:prstClr val="black"/>
                </a:solidFill>
                <a:latin typeface="Arial" charset="0"/>
              </a:rPr>
            </a:br>
            <a:r>
              <a:rPr lang="pl-PL" sz="1600" dirty="0">
                <a:solidFill>
                  <a:prstClr val="black"/>
                </a:solidFill>
                <a:latin typeface="Arial" charset="0"/>
              </a:rPr>
              <a:t>że będzie wykonywał umowę samodzielnie bez zlecania podwykonawcom udzielania świadczeń będących przedmiotem umowy</a:t>
            </a:r>
            <a:r>
              <a:rPr lang="pl-PL" sz="1700" dirty="0">
                <a:solidFill>
                  <a:prstClr val="black"/>
                </a:solidFill>
                <a:latin typeface="Franklin Gothic Medium"/>
              </a:rPr>
              <a:t>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000" b="1" dirty="0">
              <a:solidFill>
                <a:prstClr val="black"/>
              </a:solidFill>
              <a:latin typeface="Franklin Gothic Medium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Arial" charset="0"/>
              </a:rPr>
              <a:t>W przypadku, gdy w warunkach zawierania umów lub we wzorze umowy, dopuszczone jest zlecanie podwykonawcom udzielania świadczeń opieki zdrowotnej objętych umową </a:t>
            </a:r>
            <a:r>
              <a:rPr lang="pl-PL" sz="1600" b="1" dirty="0">
                <a:solidFill>
                  <a:prstClr val="black"/>
                </a:solidFill>
                <a:latin typeface="Arial" charset="0"/>
              </a:rPr>
              <a:t>- </a:t>
            </a:r>
            <a:r>
              <a:rPr lang="pl-PL" sz="1600" dirty="0">
                <a:solidFill>
                  <a:prstClr val="black"/>
                </a:solidFill>
                <a:latin typeface="Arial" charset="0"/>
              </a:rPr>
              <a:t>kopię zawartej umowy </a:t>
            </a:r>
            <a:r>
              <a:rPr lang="pl-PL" sz="16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pl-PL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pl-PL" sz="1600" dirty="0" smtClean="0">
                <a:solidFill>
                  <a:prstClr val="black"/>
                </a:solidFill>
                <a:latin typeface="Arial" charset="0"/>
              </a:rPr>
              <a:t>z </a:t>
            </a:r>
            <a:r>
              <a:rPr lang="pl-PL" sz="1600" dirty="0">
                <a:solidFill>
                  <a:prstClr val="black"/>
                </a:solidFill>
                <a:latin typeface="Arial" charset="0"/>
              </a:rPr>
              <a:t>podwykonawcą (bez postanowień określających finansowanie) albo zobowiązanie podwykonawcy do zawarcia umowy z oferentem, zawierające zastrzeżenie </a:t>
            </a:r>
            <a:r>
              <a:rPr lang="pl-PL" sz="1600" dirty="0" smtClean="0">
                <a:solidFill>
                  <a:prstClr val="black"/>
                </a:solidFill>
                <a:latin typeface="Arial" charset="0"/>
              </a:rPr>
              <a:t>o </a:t>
            </a:r>
            <a:r>
              <a:rPr lang="pl-PL" sz="1600" dirty="0">
                <a:solidFill>
                  <a:prstClr val="black"/>
                </a:solidFill>
                <a:latin typeface="Arial" charset="0"/>
              </a:rPr>
              <a:t>prawie Funduszu do przeprowadzenia kontroli na zasadach określonych w ustawie, w zakresie wynikającym z umowy zawartej z </a:t>
            </a:r>
            <a:r>
              <a:rPr lang="pl-PL" sz="1600" dirty="0" smtClean="0">
                <a:solidFill>
                  <a:prstClr val="black"/>
                </a:solidFill>
                <a:latin typeface="Arial" charset="0"/>
              </a:rPr>
              <a:t>dyrektorem oddziału </a:t>
            </a:r>
            <a:r>
              <a:rPr lang="pl-PL" sz="1600" dirty="0">
                <a:solidFill>
                  <a:prstClr val="black"/>
                </a:solidFill>
                <a:latin typeface="Arial" charset="0"/>
              </a:rPr>
              <a:t>Funduszu;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35859" y="4292600"/>
            <a:ext cx="3744913" cy="1800225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550" b="1" u="sng" dirty="0">
                <a:solidFill>
                  <a:prstClr val="black"/>
                </a:solidFill>
                <a:latin typeface="Arial" charset="0"/>
              </a:rPr>
              <a:t>Samodzielna</a:t>
            </a:r>
            <a:r>
              <a:rPr lang="pl-PL" sz="1550" dirty="0">
                <a:solidFill>
                  <a:prstClr val="black"/>
                </a:solidFill>
                <a:latin typeface="Arial" charset="0"/>
              </a:rPr>
              <a:t> realizacja świadczeń przez Oferenta - wymagane: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55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550" b="1" dirty="0">
                <a:solidFill>
                  <a:prstClr val="black"/>
                </a:solidFill>
                <a:latin typeface="Arial" charset="0"/>
              </a:rPr>
              <a:t>OŚWIADCZENIE O SAMODZIELNEJ REALIZACJI ŚWIADCZEŃ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961355" y="4292600"/>
            <a:ext cx="4213225" cy="1944688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450" dirty="0">
                <a:solidFill>
                  <a:prstClr val="black"/>
                </a:solidFill>
                <a:latin typeface="Arial" charset="0"/>
              </a:rPr>
              <a:t>Realizacja świadczeń przy udziale </a:t>
            </a:r>
            <a:r>
              <a:rPr lang="pl-PL" sz="1550" b="1" u="sng" dirty="0">
                <a:solidFill>
                  <a:prstClr val="black"/>
                </a:solidFill>
                <a:latin typeface="Arial" charset="0"/>
              </a:rPr>
              <a:t>podwykonawców</a:t>
            </a:r>
            <a:r>
              <a:rPr lang="pl-PL" sz="1450" dirty="0">
                <a:solidFill>
                  <a:prstClr val="black"/>
                </a:solidFill>
                <a:latin typeface="Arial" charset="0"/>
              </a:rPr>
              <a:t> -  wymagane: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45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450" b="1" dirty="0">
                <a:solidFill>
                  <a:prstClr val="black"/>
                </a:solidFill>
                <a:latin typeface="Arial" charset="0"/>
              </a:rPr>
              <a:t>WYKAZ PODWYKONAWCÓW +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450" b="1" dirty="0">
                <a:solidFill>
                  <a:prstClr val="black"/>
                </a:solidFill>
                <a:latin typeface="Arial" charset="0"/>
              </a:rPr>
              <a:t>UMOWY Z PODWYKONAWCAMI ZAWIERAJĄCE ZASTRZEŻENIE O PRAWIE FUNDUSZU DO PRZEPROWADZENIA KONTROLI </a:t>
            </a:r>
          </a:p>
        </p:txBody>
      </p:sp>
    </p:spTree>
    <p:extLst>
      <p:ext uri="{BB962C8B-B14F-4D97-AF65-F5344CB8AC3E}">
        <p14:creationId xmlns:p14="http://schemas.microsoft.com/office/powerpoint/2010/main" val="20643604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17232" y="495163"/>
            <a:ext cx="5782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Arial" charset="0"/>
              </a:rPr>
              <a:t>Dokumenty i oświadczenia składane do oferty</a:t>
            </a:r>
            <a:endParaRPr lang="pl-PL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17245" y="972071"/>
            <a:ext cx="9582326" cy="5022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000" b="1" dirty="0">
              <a:solidFill>
                <a:prstClr val="black"/>
              </a:solidFill>
              <a:latin typeface="Franklin Gothic Medium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UMOWY PODWYKONAWCZE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dirty="0" smtClean="0">
                <a:latin typeface="Arial" charset="0"/>
              </a:rPr>
              <a:t>Umowa </a:t>
            </a:r>
            <a:r>
              <a:rPr lang="pl-PL" sz="1600" dirty="0">
                <a:latin typeface="Arial" charset="0"/>
              </a:rPr>
              <a:t>zawarta z podwykonawcą (albo  zobowiązanie podwykonawcy do zawarcia umowy </a:t>
            </a:r>
            <a:br>
              <a:rPr lang="pl-PL" sz="1600" dirty="0">
                <a:latin typeface="Arial" charset="0"/>
              </a:rPr>
            </a:br>
            <a:r>
              <a:rPr lang="pl-PL" sz="1600" dirty="0">
                <a:latin typeface="Arial" charset="0"/>
              </a:rPr>
              <a:t>z oferentem) musi zawierać zastrzeżenie o prawie Oddziału Funduszu do przeprowadzenia kontroli podwykonawcy,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latin typeface="Arial" charset="0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b="1" spc="50" dirty="0">
                <a:latin typeface="Arial" charset="0"/>
              </a:rPr>
              <a:t>na zasadach określonych w ustawie z dnia 27 sierpnia 2004 roku </a:t>
            </a: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b="1" spc="50" dirty="0">
                <a:latin typeface="Arial" charset="0"/>
              </a:rPr>
              <a:t>o świadczeniach opieki zdrowotnej finansowanych ze środków publicznych, </a:t>
            </a: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b="1" spc="50" dirty="0">
                <a:latin typeface="Arial" charset="0"/>
              </a:rPr>
              <a:t>w zakresie wynikającym z </a:t>
            </a:r>
            <a:r>
              <a:rPr lang="pl-PL" sz="1600" b="1" spc="50" dirty="0" smtClean="0">
                <a:latin typeface="Arial" charset="0"/>
              </a:rPr>
              <a:t>umowy zawartej z dyrektorem Oddziału Funduszu.</a:t>
            </a:r>
            <a:endParaRPr lang="pl-PL" sz="1600" b="1" spc="50" dirty="0">
              <a:latin typeface="Arial" charset="0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b="1" spc="5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b="1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BRAK POWYŻSZEJ KLAUZULI TRAKTOWANY JEST JAKO BRAK FORMALNY!</a:t>
            </a: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b="1" spc="5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615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565525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l-PL" sz="1800" b="0" u="sng" cap="none" dirty="0">
                <a:solidFill>
                  <a:prstClr val="black"/>
                </a:solidFill>
                <a:effectLst/>
              </a:rPr>
              <a:t/>
            </a:r>
            <a:br>
              <a:rPr lang="pl-PL" sz="1800" b="0" u="sng" cap="none" dirty="0">
                <a:solidFill>
                  <a:prstClr val="black"/>
                </a:solidFill>
                <a:effectLst/>
              </a:rPr>
            </a:br>
            <a:r>
              <a:rPr lang="pl-PL" sz="1800" b="0" u="sng" cap="none" dirty="0">
                <a:solidFill>
                  <a:prstClr val="black"/>
                </a:solidFill>
                <a:effectLst/>
              </a:rPr>
              <a:t/>
            </a:r>
            <a:br>
              <a:rPr lang="pl-PL" sz="1800" b="0" u="sng" cap="none" dirty="0">
                <a:solidFill>
                  <a:prstClr val="black"/>
                </a:solidFill>
                <a:effectLst/>
              </a:rPr>
            </a:br>
            <a:r>
              <a:rPr lang="pl-PL" sz="1800" b="0" u="sng" cap="none" dirty="0">
                <a:solidFill>
                  <a:prstClr val="black"/>
                </a:solidFill>
                <a:effectLst/>
              </a:rPr>
              <a:t/>
            </a:r>
            <a:br>
              <a:rPr lang="pl-PL" sz="1800" b="0" u="sng" cap="none" dirty="0">
                <a:solidFill>
                  <a:prstClr val="black"/>
                </a:solidFill>
                <a:effectLst/>
              </a:rPr>
            </a:br>
            <a:r>
              <a:rPr lang="pl-PL" sz="1800" b="0" u="sng" cap="none" dirty="0">
                <a:solidFill>
                  <a:prstClr val="black"/>
                </a:solidFill>
                <a:effectLst/>
              </a:rPr>
              <a:t/>
            </a:r>
            <a:br>
              <a:rPr lang="pl-PL" sz="1800" b="0" u="sng" cap="none" dirty="0">
                <a:solidFill>
                  <a:prstClr val="black"/>
                </a:solidFill>
                <a:effectLst/>
              </a:rPr>
            </a:br>
            <a:r>
              <a:rPr lang="pl-PL" sz="1800" b="0" u="sng" cap="none" dirty="0">
                <a:solidFill>
                  <a:prstClr val="black"/>
                </a:solidFill>
                <a:effectLst/>
              </a:rPr>
              <a:t/>
            </a:r>
            <a:br>
              <a:rPr lang="pl-PL" sz="1800" b="0" u="sng" cap="none" dirty="0">
                <a:solidFill>
                  <a:prstClr val="black"/>
                </a:solidFill>
                <a:effectLst/>
              </a:rPr>
            </a:br>
            <a:r>
              <a:rPr lang="pl-PL" sz="1800" b="0" u="sng" cap="none" dirty="0">
                <a:solidFill>
                  <a:prstClr val="black"/>
                </a:solidFill>
                <a:effectLst/>
              </a:rPr>
              <a:t/>
            </a:r>
            <a:br>
              <a:rPr lang="pl-PL" sz="1800" b="0" u="sng" cap="none" dirty="0">
                <a:solidFill>
                  <a:prstClr val="black"/>
                </a:solidFill>
                <a:effectLst/>
              </a:rPr>
            </a:br>
            <a:r>
              <a:rPr lang="pl-PL" sz="1800" b="0" u="sng" cap="none" dirty="0">
                <a:solidFill>
                  <a:prstClr val="black"/>
                </a:solidFill>
                <a:effectLst/>
              </a:rPr>
              <a:t/>
            </a:r>
            <a:br>
              <a:rPr lang="pl-PL" sz="1800" b="0" u="sng" cap="none" dirty="0">
                <a:solidFill>
                  <a:prstClr val="black"/>
                </a:solidFill>
                <a:effectLst/>
              </a:rPr>
            </a:br>
            <a:r>
              <a:rPr lang="pl-PL" sz="1800" b="0" u="sng" cap="none" dirty="0" smtClean="0">
                <a:solidFill>
                  <a:prstClr val="black"/>
                </a:solidFill>
                <a:effectLst/>
              </a:rPr>
              <a:t/>
            </a:r>
            <a:br>
              <a:rPr lang="pl-PL" sz="1800" b="0" u="sng" cap="none" dirty="0" smtClean="0">
                <a:solidFill>
                  <a:prstClr val="black"/>
                </a:solidFill>
                <a:effectLst/>
              </a:rPr>
            </a:br>
            <a:r>
              <a:rPr lang="pl-PL" sz="1800" u="sng" dirty="0">
                <a:solidFill>
                  <a:prstClr val="black"/>
                </a:solidFill>
              </a:rPr>
              <a:t/>
            </a:r>
            <a:br>
              <a:rPr lang="pl-PL" sz="1800" u="sng" dirty="0">
                <a:solidFill>
                  <a:prstClr val="black"/>
                </a:solidFill>
              </a:rPr>
            </a:br>
            <a:r>
              <a:rPr lang="pl-PL" sz="1800" u="sng" dirty="0" smtClean="0">
                <a:solidFill>
                  <a:prstClr val="black"/>
                </a:solidFill>
              </a:rPr>
              <a:t/>
            </a:r>
            <a:br>
              <a:rPr lang="pl-PL" sz="1800" u="sng" dirty="0" smtClean="0">
                <a:solidFill>
                  <a:prstClr val="black"/>
                </a:solidFill>
              </a:rPr>
            </a:br>
            <a:r>
              <a:rPr lang="pl-PL" sz="1800" u="sng" dirty="0">
                <a:solidFill>
                  <a:prstClr val="black"/>
                </a:solidFill>
              </a:rPr>
              <a:t/>
            </a:r>
            <a:br>
              <a:rPr lang="pl-PL" sz="1800" u="sng" dirty="0">
                <a:solidFill>
                  <a:prstClr val="black"/>
                </a:solidFill>
              </a:rPr>
            </a:br>
            <a:r>
              <a:rPr lang="pl-PL" sz="1800" u="sng" dirty="0" smtClean="0">
                <a:solidFill>
                  <a:prstClr val="black"/>
                </a:solidFill>
              </a:rPr>
              <a:t/>
            </a:r>
            <a:br>
              <a:rPr lang="pl-PL" sz="1800" u="sng" dirty="0" smtClean="0">
                <a:solidFill>
                  <a:prstClr val="black"/>
                </a:solidFill>
              </a:rPr>
            </a:br>
            <a:endParaRPr lang="pl-PL" sz="1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67" y="261257"/>
            <a:ext cx="4589339" cy="629816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448425" y="737022"/>
            <a:ext cx="46675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i oświadczenia składane do oferty </a:t>
            </a:r>
          </a:p>
          <a:p>
            <a:endParaRPr lang="pl-PL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 </a:t>
            </a:r>
            <a:r>
              <a:rPr lang="pl-PL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</a:t>
            </a:r>
            <a:r>
              <a:rPr lang="pl-PL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do Zarządzenia 18/2017/DSOZ Prezesa NFZ</a:t>
            </a:r>
          </a:p>
          <a:p>
            <a:pPr algn="ctr"/>
            <a:r>
              <a:rPr lang="pl-PL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tj.: Oświadczenie oferenta w przypadku, gdy oferent wyraża zgodę na doręczanie przez komisję konkursową oświadczeń i zawiadomień za pośrednictwem środków komunikacji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elektronicznej.</a:t>
            </a:r>
          </a:p>
          <a:p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Oferent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wyraża zgodę w szczególności przez wypełnienie i załączenie do oferty formularza, którego wzór określony jest w załączniku nr 9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zarządzenia;</a:t>
            </a: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78" y="1484314"/>
            <a:ext cx="1005327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defRPr/>
            </a:pPr>
            <a:r>
              <a:rPr lang="pl-PL" sz="16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przypadku gdy oferent jest reprezentowany przez pełnomocnika </a:t>
            </a:r>
            <a:endParaRPr lang="pl-PL" sz="1600" b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defRPr/>
            </a:pPr>
            <a:endParaRPr lang="pl-PL" sz="16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pełnomocnictwo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składania oświadczeń woli w imieniu oferenta, w szczególności do złożenia oferty, udzielone przez osobę lub osoby, których prawo do reprezentowania oferenta wynika z dokumentów przedstawionych wraz z ofertą;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oferty należy załączyć również: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pl-PL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kopie dowodów rejestracyjnych środków transportu sanitarnego,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pl-PL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pl-PL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zezwolenia 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Ministra Spraw Wewnętrznych i Administracji na użytkowanie </a:t>
            </a:r>
            <a:r>
              <a:rPr lang="pl-PL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pojazdów samochodowych 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pl-PL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uprzywilejowanych 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ruchu </a:t>
            </a:r>
            <a:r>
              <a:rPr lang="pl-PL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drogowym,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pl-PL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pl-PL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oświadczenia personelu – zbiorcze lub indywidualne:</a:t>
            </a:r>
            <a:endParaRPr lang="pl-PL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4819" name="Prostokąt 2"/>
          <p:cNvSpPr>
            <a:spLocks noChangeArrowheads="1"/>
          </p:cNvSpPr>
          <p:nvPr/>
        </p:nvSpPr>
        <p:spPr bwMode="auto">
          <a:xfrm>
            <a:off x="760688" y="162943"/>
            <a:ext cx="99041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Dokumenty i oświadczenia składane do oferty</a:t>
            </a:r>
            <a:endParaRPr lang="pl-PL" altLang="pl-PL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564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78" y="1484314"/>
            <a:ext cx="1005327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4819" name="Prostokąt 2"/>
          <p:cNvSpPr>
            <a:spLocks noChangeArrowheads="1"/>
          </p:cNvSpPr>
          <p:nvPr/>
        </p:nvSpPr>
        <p:spPr bwMode="auto">
          <a:xfrm>
            <a:off x="5136147" y="3283418"/>
            <a:ext cx="597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lub</a:t>
            </a:r>
            <a:endParaRPr lang="pl-PL" altLang="pl-PL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7" y="373224"/>
            <a:ext cx="4882215" cy="610433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241" y="373224"/>
            <a:ext cx="6195137" cy="61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957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6643" y="200323"/>
            <a:ext cx="10343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Podstawy </a:t>
            </a: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prawne przeprowadzenia procesu kontraktowania </a:t>
            </a: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świadczeń (wykaz aktów prawnych zawarty jest w każdym ogłoszeniu o postępowaniu)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483" name="pole tekstowe 2"/>
          <p:cNvSpPr txBox="1">
            <a:spLocks noChangeArrowheads="1"/>
          </p:cNvSpPr>
          <p:nvPr/>
        </p:nvSpPr>
        <p:spPr bwMode="auto">
          <a:xfrm>
            <a:off x="-1" y="661988"/>
            <a:ext cx="11436825" cy="568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342900" indent="-342900" defTabSz="449263" eaLnBrk="0" hangingPunct="0"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449263" eaLnBrk="0" hangingPunct="0"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449263" eaLnBrk="0" hangingPunct="0"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449263" eaLnBrk="0" hangingPunct="0"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449263" eaLnBrk="0" hangingPunct="0"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endParaRPr lang="pl-PL" altLang="pl-PL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endParaRPr lang="pl-PL" altLang="pl-PL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Ustawa z dnia 27 sierpnia 2004 r. o świadczeniach opieki zdrowotnej finansowanych ze środków 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publicznych </a:t>
            </a:r>
            <a:b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(Dz</a:t>
            </a: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. U. z 2019 r. poz. 1373, 1394, 1590, 1694, 1726, 1818, 1905 i 2020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),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endParaRPr lang="pl-PL" altLang="pl-PL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Ustawa z dnia 15 kwietnia 2011 r. o działalności leczniczej </a:t>
            </a:r>
            <a:b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(Dz. U. z 2018 r. poz. 2190, 2219, z 2019 r. poz. 492, 730, 959, 1655, 2020, 2331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),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endParaRPr lang="pl-PL" altLang="pl-PL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Ustawa </a:t>
            </a: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z dnia 8 września 2006 r. o Państwowym Ratownictwie Medycznym (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Dz.U</a:t>
            </a: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. z 2019 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r. poz. 993, 1590),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endParaRPr lang="pl-PL" altLang="pl-PL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Rozporządzenie Ministra Zdrowia z dnia 8 września 2015 r. w sprawie ogólnych warunków umów o udzielanie 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świadczeń </a:t>
            </a: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opieki zdrowotnej 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Dz.U. z 2016 r. poz. 1146, z 2017 r. poz. 1809, z 2018 r. poz. 1373, 1682, z 2019 r. poz. 34, 1335, 1628, 1629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),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endParaRPr lang="pl-PL" altLang="pl-PL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Rozporządzenie Ministra Zdrowia z dnia 22 grudnia 2014 r. w sprawie sposobu ogłaszania o postępowaniu w sprawie zawarcia umowy o udzielanie świadczeń opieki zdrowotnej, składania ofert, powoływania i odwoływania komisji konkursowej, jej zadań oraz trybu pracy (Dz.U. z 2018 r. poz. 1897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),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endParaRPr lang="pl-PL" altLang="pl-PL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Rozporządzenie Ministra Finansów z dnia 29 kwietnia 2019 r. w sprawie obowiązkowego ubezpieczenia odpowiedzialności cywilnej podmiotu wykonującego działalność leczniczą 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pl-PL" altLang="pl-PL" sz="1400" dirty="0">
                <a:solidFill>
                  <a:schemeClr val="tx1"/>
                </a:solidFill>
                <a:latin typeface="Arial" charset="0"/>
                <a:cs typeface="Arial" charset="0"/>
              </a:rPr>
              <a:t>Dz.U. z 2019 r. poz. 866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),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endParaRPr lang="pl-PL" altLang="pl-PL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None/>
              <a:defRPr/>
            </a:pPr>
            <a:endParaRPr lang="pl-PL" altLang="pl-PL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967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143000" y="26989"/>
            <a:ext cx="9207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400" b="1">
              <a:solidFill>
                <a:srgbClr val="E36C0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400" b="1">
                <a:solidFill>
                  <a:srgbClr val="E36C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pl-PL" altLang="pl-PL" sz="1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640014" y="620713"/>
            <a:ext cx="66246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Zanim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oferta zostanie złożona …</a:t>
            </a: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988" name="Prostokąt 7"/>
          <p:cNvSpPr>
            <a:spLocks noChangeArrowheads="1"/>
          </p:cNvSpPr>
          <p:nvPr/>
        </p:nvSpPr>
        <p:spPr bwMode="auto">
          <a:xfrm>
            <a:off x="1216041" y="1268414"/>
            <a:ext cx="5545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u="sng" dirty="0">
                <a:solidFill>
                  <a:prstClr val="black"/>
                </a:solidFill>
                <a:latin typeface="Arial" panose="020B0604020202020204" pitchFamily="34" charset="0"/>
              </a:rPr>
              <a:t>Przed złożeniem oferty </a:t>
            </a:r>
            <a:r>
              <a:rPr lang="pl-PL" altLang="pl-PL" sz="1800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należy sprawdzić, czy oferta:</a:t>
            </a:r>
            <a:endParaRPr lang="pl-PL" altLang="pl-PL" sz="1800" u="sng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Prostokąt 10"/>
          <p:cNvSpPr>
            <a:spLocks noChangeArrowheads="1"/>
          </p:cNvSpPr>
          <p:nvPr/>
        </p:nvSpPr>
        <p:spPr bwMode="auto">
          <a:xfrm>
            <a:off x="2711450" y="1700213"/>
            <a:ext cx="7488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została przygotowana przy użyciu właściwej wersji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oprogramowania, </a:t>
            </a:r>
            <a:b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o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którym mowa w regulaminie technicznym przygotowania oferty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; </a:t>
            </a: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Prostokąt 12"/>
          <p:cNvSpPr>
            <a:spLocks noChangeArrowheads="1"/>
          </p:cNvSpPr>
          <p:nvPr/>
        </p:nvSpPr>
        <p:spPr bwMode="auto">
          <a:xfrm>
            <a:off x="2711450" y="2559050"/>
            <a:ext cx="7272338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pobrany został właściwy plik z zapytaniem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ofertowym (do właściwego rejonu operacyjnego);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991" name="Prostokąt 16"/>
          <p:cNvSpPr>
            <a:spLocks noChangeArrowheads="1"/>
          </p:cNvSpPr>
          <p:nvPr/>
        </p:nvSpPr>
        <p:spPr bwMode="auto">
          <a:xfrm>
            <a:off x="1801906" y="3355975"/>
            <a:ext cx="857025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2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wszystkie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części formularza ofertowego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zostały wypełnione;</a:t>
            </a:r>
          </a:p>
          <a:p>
            <a:pPr lvl="2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	wydruk papierowy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formularza ofertowego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i wersja elektroniczna 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zapisana</a:t>
            </a:r>
            <a:b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	na nośniku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elektronicznym są tej samej wersji;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wszystkie strony </a:t>
            </a:r>
            <a:r>
              <a:rPr lang="pl-PL" altLang="pl-PL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formularza oferty </a:t>
            </a:r>
            <a:r>
              <a:rPr lang="pl-PL" alt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są ponumerowane i podpisane </a:t>
            </a:r>
            <a:r>
              <a:rPr lang="pl-PL" altLang="pl-PL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	przez osobę uprawnioną </a:t>
            </a:r>
            <a:r>
              <a:rPr lang="pl-PL" alt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do reprezentowania </a:t>
            </a:r>
            <a:r>
              <a:rPr lang="pl-PL" altLang="pl-PL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oferenta zgodnie </a:t>
            </a:r>
            <a:br>
              <a:rPr lang="pl-PL" altLang="pl-PL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pl-PL" altLang="pl-PL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            z </a:t>
            </a:r>
            <a:r>
              <a:rPr lang="pl-PL" alt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załączonym </a:t>
            </a:r>
            <a:r>
              <a:rPr lang="pl-PL" altLang="pl-PL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do oferty </a:t>
            </a:r>
            <a:r>
              <a:rPr lang="pl-PL" alt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wzorem podpisów</a:t>
            </a:r>
            <a:r>
              <a:rPr lang="pl-PL" altLang="pl-PL" sz="1800" dirty="0">
                <a:solidFill>
                  <a:srgbClr val="C00000"/>
                </a:solidFill>
                <a:latin typeface="Arial" panose="020B0604020202020204" pitchFamily="34" charset="0"/>
              </a:rPr>
              <a:t>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srgbClr val="C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9" name="Strzałka w prawo 18"/>
          <p:cNvSpPr/>
          <p:nvPr/>
        </p:nvSpPr>
        <p:spPr bwMode="auto">
          <a:xfrm>
            <a:off x="2135188" y="1951919"/>
            <a:ext cx="431800" cy="217487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Strzałka w prawo 19"/>
          <p:cNvSpPr/>
          <p:nvPr/>
        </p:nvSpPr>
        <p:spPr bwMode="auto">
          <a:xfrm>
            <a:off x="2135188" y="2782865"/>
            <a:ext cx="431800" cy="215900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Strzałka w prawo 20"/>
          <p:cNvSpPr/>
          <p:nvPr/>
        </p:nvSpPr>
        <p:spPr bwMode="auto">
          <a:xfrm>
            <a:off x="2135188" y="3451225"/>
            <a:ext cx="431800" cy="215900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Strzałka w prawo 21"/>
          <p:cNvSpPr/>
          <p:nvPr/>
        </p:nvSpPr>
        <p:spPr bwMode="auto">
          <a:xfrm>
            <a:off x="2135188" y="4225925"/>
            <a:ext cx="431800" cy="215900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Strzałka w prawo 22"/>
          <p:cNvSpPr/>
          <p:nvPr/>
        </p:nvSpPr>
        <p:spPr bwMode="auto">
          <a:xfrm>
            <a:off x="2135188" y="5169454"/>
            <a:ext cx="431800" cy="215900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881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1143001" y="0"/>
            <a:ext cx="8810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400" b="1">
              <a:solidFill>
                <a:srgbClr val="E36C0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400" b="1">
                <a:solidFill>
                  <a:srgbClr val="E36C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pl-PL" altLang="pl-PL" sz="1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1" name="Prostokąt 6"/>
          <p:cNvSpPr>
            <a:spLocks noChangeArrowheads="1"/>
          </p:cNvSpPr>
          <p:nvPr/>
        </p:nvSpPr>
        <p:spPr bwMode="auto">
          <a:xfrm>
            <a:off x="2855914" y="668339"/>
            <a:ext cx="7830015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nośnik, na którym została zapisana wersja elektroniczna oferty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jest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prawidłowo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oznaczony </a:t>
            </a:r>
            <a:r>
              <a:rPr lang="pl-PL" alt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(WAŻNE: proszę sprawdzić czy nośnik elektroniczny nie jest pusty – czy oferta zapisała się na nośniku elektronicznym)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wszystkie dodatkowe dokumenty i oświadczenia zostały załączone, ponumerowane i podpisane przez osobę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uprawnioną do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reprezentowania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oferenta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zgodnie z załączonym do oferty wzorem podpisów;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załączone dokumenty stanowiące kserokopie są potwierdzone </a:t>
            </a:r>
            <a:r>
              <a:rPr lang="pl-PL" altLang="pl-PL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pl-PL" altLang="pl-PL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pl-PL" altLang="pl-PL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„</a:t>
            </a:r>
            <a:r>
              <a:rPr lang="pl-PL" alt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 zgodność z oryginałem”;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wydruk formularza oferty (z ponumerowanymi stronami i podpisami) wraz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z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nośnikiem elektronicznym i wersja elektroniczna oferty zostały umieszczone w oddzielnej zaklejonej kopercie oznaczonej słowem „oferta”, nazwą i adresem świadczeniodawcy oraz kodem i przedmiotem postępowania (zgodnie z ogłoszeniem o postępowaniu).</a:t>
            </a:r>
          </a:p>
        </p:txBody>
      </p:sp>
      <p:sp>
        <p:nvSpPr>
          <p:cNvPr id="8" name="Strzałka w prawo 7"/>
          <p:cNvSpPr/>
          <p:nvPr/>
        </p:nvSpPr>
        <p:spPr bwMode="auto">
          <a:xfrm>
            <a:off x="2146488" y="905293"/>
            <a:ext cx="431800" cy="215900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trzałka w prawo 8"/>
          <p:cNvSpPr/>
          <p:nvPr/>
        </p:nvSpPr>
        <p:spPr bwMode="auto">
          <a:xfrm>
            <a:off x="2161330" y="2272832"/>
            <a:ext cx="431800" cy="215900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załka w prawo 10"/>
          <p:cNvSpPr/>
          <p:nvPr/>
        </p:nvSpPr>
        <p:spPr bwMode="auto">
          <a:xfrm>
            <a:off x="2161330" y="3424471"/>
            <a:ext cx="431800" cy="215900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załka w prawo 11"/>
          <p:cNvSpPr/>
          <p:nvPr/>
        </p:nvSpPr>
        <p:spPr bwMode="auto">
          <a:xfrm>
            <a:off x="2132210" y="4360210"/>
            <a:ext cx="431800" cy="215900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630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143001" y="0"/>
            <a:ext cx="8810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400" b="1">
              <a:solidFill>
                <a:srgbClr val="E36C0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400" b="1">
                <a:solidFill>
                  <a:srgbClr val="E36C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pl-PL" altLang="pl-PL" sz="1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786189" y="155576"/>
            <a:ext cx="4834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Miejsce i termin składania ofert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000251" y="617538"/>
            <a:ext cx="8640763" cy="2163762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</a:rPr>
              <a:t>Miejsce składania ofert zostaje precyzyjnie określone w ogłoszeniu postępowania. Należy pamiętać, że wskazane w ogłoszeniu o konkursie ofert miejsce </a:t>
            </a: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do </a:t>
            </a: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</a:rPr>
              <a:t>złożenia oferty jest wyłącznie uprawnione do jej przyjęcia. Pozostawienie oferty w innym miejscu spowoduje pozostawienie oferty bez rozpoznania.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</a:rPr>
              <a:t>Podobnie termin złożenia oferty zostaje precyzyjnie określony w ogłoszeniu.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</a:rPr>
              <a:t> Następuje to najczęściej poprzez podanie konkretnej daty i godziny, do której należy złożyć oferty. Oferta złożona po wskazanym terminie podlega odrzuceniu.</a:t>
            </a:r>
          </a:p>
        </p:txBody>
      </p:sp>
      <p:sp>
        <p:nvSpPr>
          <p:cNvPr id="12" name="Elipsa 11"/>
          <p:cNvSpPr/>
          <p:nvPr/>
        </p:nvSpPr>
        <p:spPr bwMode="auto">
          <a:xfrm>
            <a:off x="3736975" y="2852738"/>
            <a:ext cx="4679950" cy="576262"/>
          </a:xfrm>
          <a:prstGeom prst="ellipse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pl-PL" b="1" dirty="0">
                <a:solidFill>
                  <a:prstClr val="black"/>
                </a:solidFill>
                <a:latin typeface="Arial" charset="0"/>
              </a:rPr>
              <a:t>Oferta może zostać złożona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6" name="Prostokąt 16"/>
          <p:cNvSpPr>
            <a:spLocks noChangeArrowheads="1"/>
          </p:cNvSpPr>
          <p:nvPr/>
        </p:nvSpPr>
        <p:spPr bwMode="auto">
          <a:xfrm>
            <a:off x="7146926" y="3819526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b="1">
                <a:solidFill>
                  <a:prstClr val="black"/>
                </a:solidFill>
                <a:latin typeface="Arial" panose="020B0604020202020204" pitchFamily="34" charset="0"/>
              </a:rPr>
              <a:t>Za pośrednictwem poczty (w tym poczty kurierskiej)</a:t>
            </a:r>
          </a:p>
        </p:txBody>
      </p:sp>
      <p:sp>
        <p:nvSpPr>
          <p:cNvPr id="25607" name="Prostokąt 18"/>
          <p:cNvSpPr>
            <a:spLocks noChangeArrowheads="1"/>
          </p:cNvSpPr>
          <p:nvPr/>
        </p:nvSpPr>
        <p:spPr bwMode="auto">
          <a:xfrm>
            <a:off x="3327400" y="3819526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b="1" dirty="0">
                <a:solidFill>
                  <a:prstClr val="black"/>
                </a:solidFill>
                <a:latin typeface="Arial" panose="020B0604020202020204" pitchFamily="34" charset="0"/>
              </a:rPr>
              <a:t>Osobiście</a:t>
            </a:r>
          </a:p>
        </p:txBody>
      </p:sp>
      <p:cxnSp>
        <p:nvCxnSpPr>
          <p:cNvPr id="25608" name="Łącznik prosty ze strzałką 20"/>
          <p:cNvCxnSpPr>
            <a:cxnSpLocks noChangeShapeType="1"/>
          </p:cNvCxnSpPr>
          <p:nvPr/>
        </p:nvCxnSpPr>
        <p:spPr bwMode="auto">
          <a:xfrm>
            <a:off x="7415214" y="3514725"/>
            <a:ext cx="180975" cy="203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Łącznik prosty ze strzałką 23"/>
          <p:cNvCxnSpPr>
            <a:cxnSpLocks noChangeShapeType="1"/>
          </p:cNvCxnSpPr>
          <p:nvPr/>
        </p:nvCxnSpPr>
        <p:spPr bwMode="auto">
          <a:xfrm flipH="1">
            <a:off x="4179889" y="3432175"/>
            <a:ext cx="300037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AutoShape 4"/>
          <p:cNvSpPr>
            <a:spLocks noChangeArrowheads="1"/>
          </p:cNvSpPr>
          <p:nvPr/>
        </p:nvSpPr>
        <p:spPr bwMode="auto">
          <a:xfrm>
            <a:off x="1584325" y="4321177"/>
            <a:ext cx="4895850" cy="1496917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W miejscu i w terminie wskazanym w ogłoszeniu </a:t>
            </a: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o </a:t>
            </a: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postępowaniu. Oferent wówczas otrzymuje potwierdzenie jej złożenia zawierające datę złożenia oraz numer z rejestru ofert</a:t>
            </a: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b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(pokój 312, Katowice ul. Kossutha 13 – </a:t>
            </a:r>
            <a:br>
              <a:rPr lang="pl-PL" altLang="pl-PL" sz="1400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pl-PL" altLang="pl-PL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Biuro Obsługi Konkursu Ofert)</a:t>
            </a:r>
            <a:endParaRPr lang="pl-PL" altLang="pl-PL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1" name="AutoShape 4"/>
          <p:cNvSpPr>
            <a:spLocks noChangeArrowheads="1"/>
          </p:cNvSpPr>
          <p:nvPr/>
        </p:nvSpPr>
        <p:spPr bwMode="auto">
          <a:xfrm>
            <a:off x="6592889" y="4500564"/>
            <a:ext cx="4160837" cy="1584325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Ofertę przesłaną drogą pocztową uważa się </a:t>
            </a: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za </a:t>
            </a: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złożoną w terminie, jeżeli data stempla pocztowego (data nadania) nie jest późniejsza niż termin składania ofert określony </a:t>
            </a: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w </a:t>
            </a: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ogłoszeniu </a:t>
            </a:r>
            <a:r>
              <a:rPr lang="pl-PL" altLang="pl-PL" sz="1400" b="1" dirty="0">
                <a:solidFill>
                  <a:prstClr val="black"/>
                </a:solidFill>
                <a:latin typeface="Arial" panose="020B0604020202020204" pitchFamily="34" charset="0"/>
              </a:rPr>
              <a:t>oraz</a:t>
            </a: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 jeżeli oferta wpłynie </a:t>
            </a: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do </a:t>
            </a: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oddziału wojewódzkiego NFZ </a:t>
            </a:r>
            <a:r>
              <a:rPr lang="pl-PL" altLang="pl-PL" sz="1400" b="1" dirty="0">
                <a:solidFill>
                  <a:prstClr val="black"/>
                </a:solidFill>
                <a:latin typeface="Arial" panose="020B0604020202020204" pitchFamily="34" charset="0"/>
              </a:rPr>
              <a:t>nie później niż na jeden dzień przed otwarciem ofert</a:t>
            </a: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396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1143001" y="0"/>
            <a:ext cx="8810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400" b="1">
              <a:solidFill>
                <a:srgbClr val="E36C0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400" b="1">
                <a:solidFill>
                  <a:srgbClr val="E36C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pl-PL" altLang="pl-PL" sz="1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82889" y="549276"/>
            <a:ext cx="66262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400" b="1" dirty="0">
                <a:solidFill>
                  <a:srgbClr val="A5644E">
                    <a:lumMod val="75000"/>
                  </a:srgbClr>
                </a:solidFill>
                <a:latin typeface="Arial" charset="0"/>
              </a:rPr>
              <a:t>		System oceny ofert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1631951" y="981076"/>
            <a:ext cx="9217025" cy="792163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600">
                <a:solidFill>
                  <a:prstClr val="black"/>
                </a:solidFill>
                <a:latin typeface="Arial" panose="020B0604020202020204" pitchFamily="34" charset="0"/>
              </a:rPr>
              <a:t>Ocena ofert pod względem </a:t>
            </a:r>
            <a:r>
              <a:rPr lang="pl-PL" altLang="pl-PL" sz="1600" b="1">
                <a:solidFill>
                  <a:prstClr val="black"/>
                </a:solidFill>
                <a:latin typeface="Arial" panose="020B0604020202020204" pitchFamily="34" charset="0"/>
              </a:rPr>
              <a:t>spełniania wymogów formalno – prawnych </a:t>
            </a:r>
            <a:r>
              <a:rPr lang="pl-PL" altLang="pl-PL" sz="1600">
                <a:solidFill>
                  <a:prstClr val="black"/>
                </a:solidFill>
                <a:latin typeface="Arial" panose="020B0604020202020204" pitchFamily="34" charset="0"/>
              </a:rPr>
              <a:t>dotyczy sprawdzenia:</a:t>
            </a:r>
          </a:p>
        </p:txBody>
      </p:sp>
      <p:sp>
        <p:nvSpPr>
          <p:cNvPr id="44037" name="Text Box 13"/>
          <p:cNvSpPr txBox="1">
            <a:spLocks noChangeArrowheads="1"/>
          </p:cNvSpPr>
          <p:nvPr/>
        </p:nvSpPr>
        <p:spPr bwMode="auto">
          <a:xfrm>
            <a:off x="2330451" y="1844675"/>
            <a:ext cx="756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</a:rPr>
              <a:t>Czy oferta nie podlega odrzuceniu lub pozostawieniu bez rozpoznania</a:t>
            </a:r>
          </a:p>
        </p:txBody>
      </p:sp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2330451" y="2565401"/>
            <a:ext cx="7561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</a:rPr>
              <a:t>Czy oferta zawiera wszystkie formularze, załączniki i oświadczenia wymagane od świadczeniodawcy i określone w materiałach informacyjnych dotyczących danego postępowania</a:t>
            </a:r>
          </a:p>
        </p:txBody>
      </p:sp>
      <p:sp>
        <p:nvSpPr>
          <p:cNvPr id="44039" name="Text Box 15"/>
          <p:cNvSpPr txBox="1">
            <a:spLocks noChangeArrowheads="1"/>
          </p:cNvSpPr>
          <p:nvPr/>
        </p:nvSpPr>
        <p:spPr bwMode="auto">
          <a:xfrm>
            <a:off x="2330451" y="3500438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</a:rPr>
              <a:t>Czy wersja elektroniczna formularza ofertowego jest zgodna z wersją papierową formularza</a:t>
            </a:r>
          </a:p>
        </p:txBody>
      </p:sp>
      <p:sp>
        <p:nvSpPr>
          <p:cNvPr id="44040" name="Text Box 16"/>
          <p:cNvSpPr txBox="1">
            <a:spLocks noChangeArrowheads="1"/>
          </p:cNvSpPr>
          <p:nvPr/>
        </p:nvSpPr>
        <p:spPr bwMode="auto">
          <a:xfrm>
            <a:off x="2330451" y="4292600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</a:rPr>
              <a:t>Czy oferta zawiera wymagane dokumenty formalno-prawne i czy są one zgodne </a:t>
            </a: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ze </a:t>
            </a: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</a:rPr>
              <a:t>złożoną ofertą</a:t>
            </a:r>
          </a:p>
        </p:txBody>
      </p:sp>
    </p:spTree>
    <p:extLst>
      <p:ext uri="{BB962C8B-B14F-4D97-AF65-F5344CB8AC3E}">
        <p14:creationId xmlns:p14="http://schemas.microsoft.com/office/powerpoint/2010/main" val="3248283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1143001" y="0"/>
            <a:ext cx="8810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400" b="1">
              <a:solidFill>
                <a:srgbClr val="E36C0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400" b="1">
                <a:solidFill>
                  <a:srgbClr val="E36C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pl-PL" altLang="pl-PL" sz="1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03613" y="333376"/>
            <a:ext cx="53213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Przesłanki do odrzucenia oferty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1143001" y="867748"/>
            <a:ext cx="10457760" cy="5366930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b="1" u="sng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b="1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Przesłankami </a:t>
            </a:r>
            <a:r>
              <a:rPr lang="pl-PL" altLang="pl-PL" sz="1800" b="1" u="sng" dirty="0">
                <a:solidFill>
                  <a:prstClr val="black"/>
                </a:solidFill>
                <a:latin typeface="Arial" panose="020B0604020202020204" pitchFamily="34" charset="0"/>
              </a:rPr>
              <a:t>do odrzucenia oferty</a:t>
            </a:r>
            <a:r>
              <a:rPr lang="pl-PL" altLang="pl-PL" sz="1800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1) złożoną przez świadczeniodawcę po terminie;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2) zawierającą nieprawdziwe informacje;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3) jeżeli świadczeniodawca nie określił przedmiotu oferty lub nie podał proponowanej liczby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lub </a:t>
            </a:r>
            <a:b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ceny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świadczeń opieki zdrowotnej;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4) jeżeli zawiera rażąco niską cenę w stosunku do przedmiotu zamówienia;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5) jeżeli jest nieważna na podstawie odrębnych przepisów;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6) jeżeli świadczeniodawca złożył ofertę alternatywną;</a:t>
            </a:r>
          </a:p>
          <a:p>
            <a:pPr eaLnBrk="1" fontAlgn="base" hangingPunct="1"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7) jeżeli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oferent lub oferta nie spełniają wymaganych warunków określonych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w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przepisach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</a:p>
          <a:p>
            <a:pPr eaLnBrk="1" fontAlgn="base" hangingPunct="1"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prawa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oraz w szczegółowych warunków umów o udzielanie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świadczeń opieki zdrowotnej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endParaRPr lang="pl-PL" altLang="pl-PL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o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których mowa w art. 146 ust 1 pkt 2;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8) złożoną przez świadczeniodawcę, z którym w okresie 5 lat poprzedzających ogłoszenie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postępowania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, została rozwiązana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przez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oddział wojewódzki Funduszu umowa o udzielanie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świadczeń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opieki zdrowotnej w rodzaju lub zakresie z przyczyn leżących po stronie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świadczeniodawcy </a:t>
            </a: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77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1143001" y="0"/>
            <a:ext cx="8810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400" b="1">
              <a:solidFill>
                <a:srgbClr val="E36C0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400" b="1">
                <a:solidFill>
                  <a:srgbClr val="E36C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pl-PL" altLang="pl-PL" sz="1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3" name="AutoShape 4"/>
          <p:cNvSpPr>
            <a:spLocks noChangeArrowheads="1"/>
          </p:cNvSpPr>
          <p:nvPr/>
        </p:nvSpPr>
        <p:spPr bwMode="auto">
          <a:xfrm>
            <a:off x="1837765" y="765175"/>
            <a:ext cx="8850873" cy="4535488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Ofertę pozostawia się bez rozpoznania gdy</a:t>
            </a:r>
            <a:r>
              <a:rPr lang="pl-PL" alt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85750" indent="-285750"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została złożona w innym miejscu niż określone w ogłoszeniu,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-"/>
            </a:pP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format oferty jest niezgodny z formatem zapytań ofertowych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i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towarzyszących im wzorów ankiet obowiązujących w danym postępowaniu,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-"/>
            </a:pP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została sporządzona w innym języku niż język polski lub w sposób nieczytelny.</a:t>
            </a:r>
          </a:p>
        </p:txBody>
      </p:sp>
    </p:spTree>
    <p:extLst>
      <p:ext uri="{BB962C8B-B14F-4D97-AF65-F5344CB8AC3E}">
        <p14:creationId xmlns:p14="http://schemas.microsoft.com/office/powerpoint/2010/main" val="42558185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28823" y="511954"/>
            <a:ext cx="849788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400" b="1" dirty="0">
                <a:solidFill>
                  <a:srgbClr val="A5644E">
                    <a:lumMod val="75000"/>
                  </a:srgbClr>
                </a:solidFill>
                <a:latin typeface="Arial" charset="0"/>
              </a:rPr>
              <a:t>Co dzieje się w przypadku zidentyfikowania braków?</a:t>
            </a:r>
          </a:p>
        </p:txBody>
      </p:sp>
      <p:sp>
        <p:nvSpPr>
          <p:cNvPr id="51203" name="AutoShape 4"/>
          <p:cNvSpPr>
            <a:spLocks noChangeArrowheads="1"/>
          </p:cNvSpPr>
          <p:nvPr/>
        </p:nvSpPr>
        <p:spPr bwMode="auto">
          <a:xfrm>
            <a:off x="804231" y="1084729"/>
            <a:ext cx="9755819" cy="5280211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Zidentyfikowanie </a:t>
            </a: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braku któregokolwiek z wymaganych dokumentów bądź oświadczeń, skutkuje wezwaniem świadczeniodawcy do uzupełnienia braków formalnych. </a:t>
            </a:r>
            <a:endParaRPr lang="pl-PL" altLang="pl-PL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Wezwanie do uzupełnienia braków formalnych ma formę </a:t>
            </a: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pisemną.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Komisja </a:t>
            </a: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wskazuje, jakie dokumenty należy uzupełnić i w jakim terminie. </a:t>
            </a:r>
            <a:endParaRPr lang="pl-PL" altLang="pl-PL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Nie uzupełnienie braków formalnych, nie przedstawienia ich w wyznaczonym terminie bądź przedstawienie informacji niepełnych, niezgodnych ze stanem faktycznym </a:t>
            </a:r>
            <a:r>
              <a:rPr lang="pl-PL" altLang="pl-PL" sz="2000" b="1" dirty="0">
                <a:solidFill>
                  <a:prstClr val="black"/>
                </a:solidFill>
                <a:latin typeface="Arial" panose="020B0604020202020204" pitchFamily="34" charset="0"/>
              </a:rPr>
              <a:t>skutkuje odrzuceniem </a:t>
            </a:r>
            <a:r>
              <a:rPr lang="pl-PL" altLang="pl-PL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oferty</a:t>
            </a: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Komisja </a:t>
            </a: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wzywa </a:t>
            </a: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oferenta - pod </a:t>
            </a: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rygorem odrzucenia oferty - do ich usunięcia/uzupełnienia w wyznaczonym </a:t>
            </a: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terminie - </a:t>
            </a:r>
            <a:endParaRPr lang="pl-PL" altLang="pl-PL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b="1" dirty="0">
                <a:solidFill>
                  <a:prstClr val="black"/>
                </a:solidFill>
                <a:latin typeface="Arial" panose="020B0604020202020204" pitchFamily="34" charset="0"/>
              </a:rPr>
              <a:t>minimum 2 dni robocze od dnia wezwania.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919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63751" y="476251"/>
            <a:ext cx="8353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400" b="1" dirty="0">
                <a:solidFill>
                  <a:srgbClr val="A5644E">
                    <a:lumMod val="75000"/>
                  </a:srgbClr>
                </a:solidFill>
                <a:latin typeface="Arial" charset="0"/>
              </a:rPr>
              <a:t>Wersja elektroniczna a wersja papierowa formularza</a:t>
            </a:r>
          </a:p>
        </p:txBody>
      </p:sp>
      <p:sp>
        <p:nvSpPr>
          <p:cNvPr id="52227" name="AutoShape 4"/>
          <p:cNvSpPr>
            <a:spLocks noChangeArrowheads="1"/>
          </p:cNvSpPr>
          <p:nvPr/>
        </p:nvSpPr>
        <p:spPr bwMode="auto">
          <a:xfrm>
            <a:off x="2063750" y="1628775"/>
            <a:ext cx="8496300" cy="3816350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Komisja wczytuje złożoną przez świadczeniodawcę na nośniku elektronicznym ofertę do systemu informatycznego i sprawdza, </a:t>
            </a: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czy </a:t>
            </a: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forma elektroniczna oferty jest zgodna ze złożoną wersją papierową oferty. </a:t>
            </a: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pl-PL" altLang="pl-PL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W </a:t>
            </a:r>
            <a:r>
              <a:rPr lang="pl-PL" altLang="pl-PL" sz="2000" dirty="0">
                <a:solidFill>
                  <a:prstClr val="black"/>
                </a:solidFill>
                <a:latin typeface="Arial" panose="020B0604020202020204" pitchFamily="34" charset="0"/>
              </a:rPr>
              <a:t>przypadku, gdy nośnika elektronicznego nie można odczytać bądź wersja elektroniczna i papierowa oferty nie są zgodne, komisja wzywa oferenta do uzupełnienia braków tj. dostarczenia nowego nośnika zawierającego ofertę w formie elektronicznej zgodną ze złożoną wersją papierową. </a:t>
            </a:r>
          </a:p>
        </p:txBody>
      </p:sp>
    </p:spTree>
    <p:extLst>
      <p:ext uri="{BB962C8B-B14F-4D97-AF65-F5344CB8AC3E}">
        <p14:creationId xmlns:p14="http://schemas.microsoft.com/office/powerpoint/2010/main" val="37594606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4"/>
          <p:cNvSpPr>
            <a:spLocks noChangeArrowheads="1"/>
          </p:cNvSpPr>
          <p:nvPr/>
        </p:nvSpPr>
        <p:spPr bwMode="auto">
          <a:xfrm>
            <a:off x="661012" y="308472"/>
            <a:ext cx="9980094" cy="6144716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/>
            </a:pP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Komisja konkursowa może przeprowadzić weryfikację oferenta w celu potwierdzenia prawdziwości i prawidłowości danych zawartych w </a:t>
            </a:r>
            <a: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  <a:t>ofercie ze stanem faktycznym. </a:t>
            </a:r>
            <a:endParaRPr lang="pl-PL" altLang="pl-PL" sz="1600" dirty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/>
            </a:pP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	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/>
            </a:pP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Komisja podczas weryfikacji w szczególności </a:t>
            </a:r>
            <a: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  <a:t>powinna </a:t>
            </a: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sprawdzić:</a:t>
            </a:r>
          </a:p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wyposażenie w sprzęt niezbędny do przeprowadzania procesu </a:t>
            </a:r>
            <a:r>
              <a:rPr lang="pl-PL" altLang="pl-PL" sz="1600" dirty="0" err="1">
                <a:solidFill>
                  <a:prstClr val="black"/>
                </a:solidFill>
                <a:latin typeface="Arial" charset="0"/>
              </a:rPr>
              <a:t>diagnostyczno</a:t>
            </a: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 – terapeutycznego w danym zakresie</a:t>
            </a:r>
            <a: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  <a:t>;</a:t>
            </a:r>
          </a:p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prstClr val="black"/>
              </a:solidFill>
              <a:latin typeface="Arial" charset="0"/>
            </a:endParaRPr>
          </a:p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pomieszczenia niezbędne do wykonywania świadczeń opieki zdrowotnej </a:t>
            </a:r>
            <a: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  <a:t>z </a:t>
            </a: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oceną warunków sanitarno – </a:t>
            </a:r>
            <a: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  <a:t>higienicznych;</a:t>
            </a:r>
          </a:p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prstClr val="black"/>
              </a:solidFill>
              <a:latin typeface="Arial" charset="0"/>
            </a:endParaRPr>
          </a:p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spełnienie wymogów w zakresie zapewnienia dostępu do miejsca udzielania świadczeń opieki zdrowotnej dla osób </a:t>
            </a:r>
            <a: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  <a:t>niepełnosprawnych – nie dotyczy;</a:t>
            </a:r>
          </a:p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prstClr val="black"/>
              </a:solidFill>
              <a:latin typeface="Arial" charset="0"/>
            </a:endParaRPr>
          </a:p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dokumenty potwierdzające kwalifikacje personelu udzielającego świadczeń wraz z dokumentacją określającą gotowość do udzielania świadczeń od pierwszego dnia obowiązywania umowy </a:t>
            </a:r>
            <a: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  <a:t>o </a:t>
            </a: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udzielanie świadczeń opieki zdrowotnej przez każdą z wymienionych osób w </a:t>
            </a:r>
            <a:r>
              <a:rPr lang="pl-PL" altLang="pl-PL" sz="1600" dirty="0" smtClean="0">
                <a:solidFill>
                  <a:prstClr val="black"/>
                </a:solidFill>
                <a:latin typeface="Arial" charset="0"/>
              </a:rPr>
              <a:t>wykazie personelu</a:t>
            </a:r>
            <a:r>
              <a:rPr lang="pl-PL" altLang="pl-PL" sz="1600" dirty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/>
            </a:pPr>
            <a:endParaRPr lang="pl-PL" altLang="pl-PL" sz="2000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035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51089" y="620714"/>
            <a:ext cx="7704137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pl-PL" kern="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l-PL" kern="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kern="0" dirty="0"/>
              <a:t>Uwagi praktyczne </a:t>
            </a:r>
            <a:r>
              <a:rPr lang="pl-PL" sz="2400" kern="0" dirty="0"/>
              <a:t/>
            </a:r>
            <a:br>
              <a:rPr lang="pl-PL" sz="2400" kern="0" dirty="0"/>
            </a:br>
            <a:r>
              <a:rPr lang="pl-PL" sz="2400" kern="0" dirty="0"/>
              <a:t/>
            </a:r>
            <a:br>
              <a:rPr lang="pl-PL" sz="2400" kern="0" dirty="0"/>
            </a:br>
            <a:r>
              <a:rPr lang="pl-PL" sz="2400" kern="0" dirty="0">
                <a:solidFill>
                  <a:srgbClr val="D25500"/>
                </a:solidFill>
              </a:rPr>
              <a:t/>
            </a:r>
            <a:br>
              <a:rPr lang="pl-PL" sz="2400" kern="0" dirty="0">
                <a:solidFill>
                  <a:srgbClr val="D25500"/>
                </a:solidFill>
              </a:rPr>
            </a:br>
            <a:endParaRPr lang="pl-PL" sz="3600" kern="0" dirty="0">
              <a:solidFill>
                <a:srgbClr val="D25500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871664" y="1628776"/>
            <a:ext cx="8713787" cy="3337671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altLang="pl-PL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altLang="pl-PL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altLang="pl-PL" dirty="0">
              <a:solidFill>
                <a:prstClr val="black"/>
              </a:solidFill>
              <a:latin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altLang="pl-PL" dirty="0">
                <a:solidFill>
                  <a:prstClr val="black"/>
                </a:solidFill>
                <a:latin typeface="Arial" charset="0"/>
              </a:rPr>
              <a:t>W przypadku powzięcia przez komisję konkursową uzasadnionego podejrzenia </a:t>
            </a:r>
            <a:r>
              <a:rPr lang="pl-PL" altLang="pl-PL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pl-PL" altLang="pl-PL" dirty="0" smtClean="0">
                <a:solidFill>
                  <a:prstClr val="black"/>
                </a:solidFill>
                <a:latin typeface="Arial" charset="0"/>
              </a:rPr>
            </a:br>
            <a:r>
              <a:rPr lang="pl-PL" altLang="pl-PL" dirty="0" smtClean="0">
                <a:solidFill>
                  <a:prstClr val="black"/>
                </a:solidFill>
                <a:latin typeface="Arial" charset="0"/>
              </a:rPr>
              <a:t>o </a:t>
            </a:r>
            <a:r>
              <a:rPr lang="pl-PL" altLang="pl-PL" dirty="0">
                <a:solidFill>
                  <a:prstClr val="black"/>
                </a:solidFill>
                <a:latin typeface="Arial" charset="0"/>
              </a:rPr>
              <a:t>celowym oraz  mającym wpływ na wybór oferty podania nieprawdziwych danych w ofercie tzw. „kłamstwo ofertowe” istnieje obowiązek złożenia stosownego zawiadomienia do </a:t>
            </a:r>
            <a:r>
              <a:rPr lang="pl-PL" altLang="pl-PL" dirty="0" smtClean="0">
                <a:solidFill>
                  <a:prstClr val="black"/>
                </a:solidFill>
                <a:latin typeface="Arial" charset="0"/>
              </a:rPr>
              <a:t>prokuratury.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altLang="pl-PL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altLang="pl-PL" dirty="0" smtClean="0">
                <a:solidFill>
                  <a:prstClr val="black"/>
                </a:solidFill>
                <a:latin typeface="Arial" charset="0"/>
              </a:rPr>
              <a:t>Zgodnie </a:t>
            </a:r>
            <a:r>
              <a:rPr lang="pl-PL" altLang="pl-PL" dirty="0">
                <a:solidFill>
                  <a:prstClr val="black"/>
                </a:solidFill>
                <a:latin typeface="Arial" charset="0"/>
              </a:rPr>
              <a:t>bowiem, z art. 193 pkt</a:t>
            </a:r>
            <a:r>
              <a:rPr lang="pl-PL" altLang="pl-PL" dirty="0" smtClean="0">
                <a:solidFill>
                  <a:prstClr val="black"/>
                </a:solidFill>
                <a:latin typeface="Arial" charset="0"/>
              </a:rPr>
              <a:t>. 7 </a:t>
            </a:r>
            <a:r>
              <a:rPr lang="pl-PL" altLang="pl-PL" dirty="0">
                <a:solidFill>
                  <a:prstClr val="black"/>
                </a:solidFill>
                <a:latin typeface="Arial" charset="0"/>
              </a:rPr>
              <a:t>ustawy </a:t>
            </a:r>
            <a:r>
              <a:rPr lang="pl-PL" altLang="pl-PL" dirty="0">
                <a:solidFill>
                  <a:prstClr val="black"/>
                </a:solidFill>
                <a:latin typeface="Arial" charset="0"/>
                <a:cs typeface="Arial" charset="0"/>
              </a:rPr>
              <a:t>o świadczeniach opieki zdrowotnej finansowanych ze środków </a:t>
            </a:r>
            <a:r>
              <a:rPr lang="pl-PL" altLang="pl-PL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publicznych: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altLang="pl-PL" dirty="0">
              <a:solidFill>
                <a:prstClr val="black"/>
              </a:solidFill>
              <a:latin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altLang="pl-PL" i="1" dirty="0" smtClean="0">
                <a:solidFill>
                  <a:prstClr val="black"/>
                </a:solidFill>
                <a:latin typeface="Arial" charset="0"/>
              </a:rPr>
              <a:t>Kto </a:t>
            </a:r>
            <a:r>
              <a:rPr lang="pl-PL" i="1" dirty="0">
                <a:solidFill>
                  <a:prstClr val="black"/>
                </a:solidFill>
                <a:latin typeface="Arial" charset="0"/>
              </a:rPr>
              <a:t>podaje w ofercie złożonej w postępowaniu w sprawie zawarcia umowy </a:t>
            </a:r>
            <a:r>
              <a:rPr lang="pl-PL" i="1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pl-PL" i="1" dirty="0" smtClean="0">
                <a:solidFill>
                  <a:prstClr val="black"/>
                </a:solidFill>
                <a:latin typeface="Arial" charset="0"/>
              </a:rPr>
            </a:br>
            <a:r>
              <a:rPr lang="pl-PL" i="1" dirty="0" smtClean="0">
                <a:solidFill>
                  <a:prstClr val="black"/>
                </a:solidFill>
                <a:latin typeface="Arial" charset="0"/>
              </a:rPr>
              <a:t>o </a:t>
            </a:r>
            <a:r>
              <a:rPr lang="pl-PL" i="1" dirty="0">
                <a:solidFill>
                  <a:prstClr val="black"/>
                </a:solidFill>
                <a:latin typeface="Arial" charset="0"/>
              </a:rPr>
              <a:t>udzielanie świadczeń opieki zdrowotnej finansowanych przez Fundusz nieprawdziwe informacje i dane, podlega karze grzywny.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altLang="pl-PL" dirty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-"/>
              <a:defRPr/>
            </a:pPr>
            <a:endParaRPr lang="pl-PL" altLang="pl-PL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altLang="pl-PL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6478" y="682626"/>
            <a:ext cx="11586949" cy="563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pl-PL" altLang="pl-PL" sz="1400" dirty="0">
                <a:latin typeface="Arial" charset="0"/>
                <a:cs typeface="Arial" charset="0"/>
              </a:rPr>
              <a:t>Rozporządzenie Ministra Finansów z dnia 22 grudnia 2011 r. w sprawie obowiązkowego ubezpieczenia odpowiedzialności cywilnej świadczeniodawcy niebędącego podmiotem wykonującym działalność leczniczą, udzielającego świadczeń opieki zdrowotnej </a:t>
            </a:r>
            <a:br>
              <a:rPr lang="pl-PL" altLang="pl-PL" sz="1400" dirty="0">
                <a:latin typeface="Arial" charset="0"/>
                <a:cs typeface="Arial" charset="0"/>
              </a:rPr>
            </a:br>
            <a:r>
              <a:rPr lang="pl-PL" altLang="pl-PL" sz="1400" dirty="0">
                <a:latin typeface="Arial" charset="0"/>
                <a:cs typeface="Arial" charset="0"/>
              </a:rPr>
              <a:t>(Dz.U. z 2011 r. nr 293 poz. 1728</a:t>
            </a:r>
            <a:r>
              <a:rPr lang="pl-PL" altLang="pl-PL" sz="1400" dirty="0" smtClean="0">
                <a:latin typeface="Arial" charset="0"/>
                <a:cs typeface="Arial" charset="0"/>
              </a:rPr>
              <a:t>),</a:t>
            </a:r>
            <a:endParaRPr lang="pl-PL" sz="14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Rozporządzenie 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Ministra Zdrowia z dnia 5 sierpnia 2016 r. w sprawie szczegółowych kryteriów wyboru ofert w postępowaniu w sprawie zawarcia umów o udzielanie świadczeń opieki zdrowotnej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Dz.U. z 2016 r. poz. 1372, 1555, z 2017 r. poz. 498, 852, 1279, 2364, 2484, z 2018 r. poz. 385, 1383, z 2019 r. poz. 832, 1887, 2316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),</a:t>
            </a:r>
          </a:p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endParaRPr lang="pl-PL" sz="14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Rozporządzenie Ministra Zdrowia z dnia 22 listopada 2013 r. w sprawie świadczeń gwarantowanych z zakresu leczenia szpitalnego (Dz.U. z 2017 r. poz. 2295, z 2018 r. poz. 2012, 2013, 2376, z 2019 r. poz. 77, 401, 1062, 2224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),</a:t>
            </a:r>
          </a:p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Zarządzenie Prezesa Narodowego Funduszu Zdrowia Nr 18/2017/DSOZ z dnia 14 marca 2017 r. w sprawie warunków postępowania dotyczącego zawierania umów o udzielanie świadczeń opieki zdrowotnej </a:t>
            </a: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zmienione: </a:t>
            </a:r>
            <a:b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zarządzeniem </a:t>
            </a: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Nr 19/2017/DSOZ Prezesa Narodowego Funduszu z dnia 15 marca 2017 r. oraz </a:t>
            </a: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zarządzeniem </a:t>
            </a:r>
            <a:r>
              <a:rPr lang="pl-PL" alt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Nr 15/2019/DSM Prezesa Narodowego Funduszu z dnia 7 lutego 2019 r</a:t>
            </a:r>
            <a:r>
              <a:rPr lang="pl-PL" alt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.,</a:t>
            </a:r>
          </a:p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endParaRPr lang="pl-PL" altLang="pl-PL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Zarządzenie Prezesa Narodowego Funduszu Zdrowia Nr 157/2019/DSM z dnia 20 listopada 2019 r. w sprawie określenia warunków zawierania i realizacji umów o udzielanie świadczeń opieki zdrowotnej w rodzaju pomoc doraźna i transport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sanitarny,</a:t>
            </a:r>
          </a:p>
          <a:p>
            <a:pPr marL="800100" lvl="1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endParaRPr lang="pl-PL" sz="1400" dirty="0" smtClean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marL="800100" lvl="1" indent="-342900" algn="just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 startAt="7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Zarządzenie Wewnętrzne Dyrektora Śląskiego Oddziału Wojewódzkiego Narodowego Funduszu Zdrowia w Katowicach Nr 358/2019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z 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dnia 29 listopada 2019 r. w sprawie wprowadzenia zasad weryfikacji oferentów uczestniczących w postępowaniach poprzedzających zawarcie umów o udzielanie świadczeń opieki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zdrowotnej.</a:t>
            </a:r>
            <a:endParaRPr lang="pl-PL" sz="1400" u="sng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2" algn="just" defTabSz="4492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705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97280" y="749147"/>
            <a:ext cx="10332720" cy="905481"/>
          </a:xfrm>
        </p:spPr>
        <p:txBody>
          <a:bodyPr>
            <a:noAutofit/>
          </a:bodyPr>
          <a:lstStyle/>
          <a:p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arunki </a:t>
            </a: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dodatkowo oceniane </a:t>
            </a:r>
            <a:r>
              <a:rPr lang="pl-PL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wg ROZPORZĄDZENIA MINISTRA </a:t>
            </a: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ZDROWIA </a:t>
            </a:r>
            <a:r>
              <a:rPr lang="pl-PL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dnia 5 sierpnia 2016 </a:t>
            </a:r>
            <a:r>
              <a:rPr lang="pl-PL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w </a:t>
            </a: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sprawie szczegółowych kryteriów wyboru ofert w postępowaniu w sprawie zawarcia </a:t>
            </a:r>
            <a:r>
              <a:rPr lang="pl-PL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umów o </a:t>
            </a: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udzielanie świadczeń opieki zdrowotnej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58761" y="1481328"/>
            <a:ext cx="11092515" cy="490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ust.1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Oferent, który deklaruje spełnianie warunku podlegającego ocenie, jest obowiązany go spełniać w okresie związania ofertą oraz przez cały okres realizacji umowy, chyba że przepisy rozporządzenia stanowią inaczej.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5 ust.2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Oferent, który zadeklarował spełnienie określonego warunku podlegającego ocenie jest obowiązany go spełniać dodatkowo ponad warunki realizacji świadczeń określone 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rozporządzeniu 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koszykowym.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4"/>
          <p:cNvSpPr>
            <a:spLocks noChangeArrowheads="1"/>
          </p:cNvSpPr>
          <p:nvPr/>
        </p:nvSpPr>
        <p:spPr bwMode="auto">
          <a:xfrm>
            <a:off x="1178805" y="606925"/>
            <a:ext cx="9409821" cy="1944687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Szczegółowe parametry kryteriów oceny ofert określa Rozporządzenie Ministra Zdrowia z dnia 5 sierpnia 2016 r. w sprawie szczegółowych kryteriów wyboru ofert w postępowaniu w sprawie zawarcia umów o udzielanie świadczeń opieki zdrowotnej (Dz.U. z 2016 r. poz. 1372, 1555, z 2017 r. poz. 498, 852, 1279, 2364, 2484, z 2018 r. poz. 385, 1383, z 2019 r. poz. 832, 1887, 2316)</a:t>
            </a:r>
          </a:p>
        </p:txBody>
      </p:sp>
      <p:sp>
        <p:nvSpPr>
          <p:cNvPr id="57347" name="AutoShape 4"/>
          <p:cNvSpPr>
            <a:spLocks noChangeArrowheads="1"/>
          </p:cNvSpPr>
          <p:nvPr/>
        </p:nvSpPr>
        <p:spPr bwMode="auto">
          <a:xfrm>
            <a:off x="1178805" y="2636838"/>
            <a:ext cx="9454272" cy="1873250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Proces oceny oferty wg kryteriów oceny wspomagany jest przez system informatyczny. Właściwe formularze ofertowe z nośnika elektronicznego przekazanego przez świadczeniodawcę w toku postępowania zostają zaimplementowane do odpowiedniej aplikacji, która przypisuje poszczególnym parametrom oceny właściwą liczbę punktów jednostkowych odpowiadającą informacji umieszczonej przez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świadczeniodawcę </a:t>
            </a:r>
            <a:b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w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ofercie.</a:t>
            </a: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333041" y="5139848"/>
            <a:ext cx="8906774" cy="720725"/>
          </a:xfrm>
          <a:prstGeom prst="roundRect">
            <a:avLst>
              <a:gd name="adj" fmla="val 16667"/>
            </a:avLst>
          </a:prstGeom>
          <a:solidFill>
            <a:srgbClr val="339966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Ocena punktowa uzyskana z tego etapu oceny oferty stanowi podstawę do wyliczenia końcowej oceny oferty i ma wpływ na pozycję oferty w rankingu ofert.</a:t>
            </a:r>
          </a:p>
        </p:txBody>
      </p:sp>
    </p:spTree>
    <p:extLst>
      <p:ext uri="{BB962C8B-B14F-4D97-AF65-F5344CB8AC3E}">
        <p14:creationId xmlns:p14="http://schemas.microsoft.com/office/powerpoint/2010/main" val="13224760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402148" cy="778098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Punktacja 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(odpowiedzi kryterialne ankietowe + cena</a:t>
            </a:r>
            <a:r>
              <a:rPr lang="pl-PL" sz="280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)</a:t>
            </a:r>
            <a:endParaRPr lang="pl-PL" sz="2800" dirty="0">
              <a:solidFill>
                <a:schemeClr val="tx1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027" y="1052736"/>
            <a:ext cx="7482801" cy="4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220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Terminy w postępowaniach</a:t>
            </a:r>
            <a:b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959529"/>
              </p:ext>
            </p:extLst>
          </p:nvPr>
        </p:nvGraphicFramePr>
        <p:xfrm>
          <a:off x="990601" y="1744579"/>
          <a:ext cx="10058400" cy="447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0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850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 Ofert – komunikacja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31504" y="1481328"/>
            <a:ext cx="8928992" cy="4435895"/>
          </a:xfrm>
        </p:spPr>
        <p:txBody>
          <a:bodyPr>
            <a:normAutofit/>
          </a:bodyPr>
          <a:lstStyle/>
          <a:p>
            <a:pPr algn="just"/>
            <a:endParaRPr lang="pl-PL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Proszę sprawdzać </a:t>
            </a: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na bieżąco komunikaty na stronie internetowej</a:t>
            </a:r>
          </a:p>
          <a:p>
            <a:pPr algn="just"/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Proszę sprawdzać </a:t>
            </a: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na bieżąco skrzynki 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pocztowe </a:t>
            </a: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podane w ofercie, </a:t>
            </a:r>
            <a:endParaRPr lang="pl-PL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 na </a:t>
            </a: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które komisja będzie wysyłała zawiadomienia, wezwania itp. 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obwarowane </a:t>
            </a: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terminami</a:t>
            </a:r>
          </a:p>
          <a:p>
            <a:pPr algn="just"/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Proszę odbierać faksy </a:t>
            </a: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(oferta)</a:t>
            </a:r>
          </a:p>
          <a:p>
            <a:pPr algn="just"/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Proszę przestrzegać </a:t>
            </a: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terminów wezwań komisji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40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KOMUNIKACJA ze Śląskim OW NFZ</a:t>
            </a:r>
            <a:endParaRPr lang="pl-PL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09728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Adres mailowy:</a:t>
            </a:r>
          </a:p>
          <a:p>
            <a:pPr marL="109728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NOZ_konkurs@nfz-katowice.pl</a:t>
            </a:r>
          </a:p>
          <a:p>
            <a:pPr marL="109728" indent="0">
              <a:buNone/>
            </a:pPr>
            <a:endParaRPr lang="pl-PL" sz="24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09728" indent="0">
              <a:buNone/>
            </a:pPr>
            <a:r>
              <a:rPr lang="pl-PL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Telefon: 32/735 16 51, 735 19 87, 735 05 </a:t>
            </a:r>
            <a:r>
              <a:rPr lang="pl-PL" sz="2400" b="1" dirty="0">
                <a:latin typeface="Times" panose="02020603050405020304" pitchFamily="18" charset="0"/>
                <a:cs typeface="Times" panose="02020603050405020304" pitchFamily="18" charset="0"/>
              </a:rPr>
              <a:t>44, 735 </a:t>
            </a:r>
            <a:r>
              <a:rPr lang="pl-PL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18 19</a:t>
            </a:r>
          </a:p>
          <a:p>
            <a:pPr marL="109728" indent="0">
              <a:buNone/>
            </a:pPr>
            <a:endParaRPr lang="pl-PL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09728" indent="0">
              <a:buNone/>
            </a:pPr>
            <a:r>
              <a:rPr lang="pl-PL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Fax: 32/735 18 09</a:t>
            </a:r>
            <a:endParaRPr lang="pl-PL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6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981200" y="1481329"/>
            <a:ext cx="8229600" cy="266775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pl-PL" sz="6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09728" indent="0" algn="ctr">
              <a:buNone/>
            </a:pPr>
            <a:r>
              <a:rPr lang="pl-PL" sz="6000" b="1" dirty="0">
                <a:latin typeface="Times" panose="02020603050405020304" pitchFamily="18" charset="0"/>
                <a:cs typeface="Times" panose="02020603050405020304" pitchFamily="18" charset="0"/>
              </a:rPr>
              <a:t>Dziękujemy za </a:t>
            </a:r>
            <a:r>
              <a:rPr lang="pl-PL" sz="6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uwagę</a:t>
            </a:r>
          </a:p>
          <a:p>
            <a:pPr marL="109728" indent="0" algn="ctr">
              <a:buNone/>
            </a:pPr>
            <a:endParaRPr lang="pl-PL" sz="6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09728" indent="0" algn="ctr">
              <a:buNone/>
            </a:pPr>
            <a:endParaRPr lang="pl-PL" sz="6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09728" indent="0" algn="ctr">
              <a:buNone/>
            </a:pPr>
            <a:endParaRPr lang="pl-PL" sz="6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Obraz 2" descr="podkarpacie-nie-dostalo-ani-grosza-z-nf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861" y="239459"/>
            <a:ext cx="2698677" cy="1872208"/>
          </a:xfrm>
          <a:prstGeom prst="roundRect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 fov="7200000">
              <a:rot lat="20000707" lon="19913760" rev="948007"/>
            </a:camera>
            <a:lightRig rig="brightRoom" dir="t"/>
          </a:scene3d>
          <a:sp3d extrusionH="165100" contourW="19050" prstMaterial="translucentPowder">
            <a:extrusionClr>
              <a:schemeClr val="accent1"/>
            </a:extrusionClr>
          </a:sp3d>
        </p:spPr>
      </p:pic>
    </p:spTree>
    <p:extLst>
      <p:ext uri="{BB962C8B-B14F-4D97-AF65-F5344CB8AC3E}">
        <p14:creationId xmlns:p14="http://schemas.microsoft.com/office/powerpoint/2010/main" val="10717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36" y="699740"/>
            <a:ext cx="8449788" cy="101202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50" y="2730367"/>
            <a:ext cx="867536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a 10"/>
          <p:cNvGrpSpPr>
            <a:grpSpLocks/>
          </p:cNvGrpSpPr>
          <p:nvPr/>
        </p:nvGrpSpPr>
        <p:grpSpPr bwMode="auto">
          <a:xfrm>
            <a:off x="1992314" y="908051"/>
            <a:ext cx="7515225" cy="1235075"/>
            <a:chOff x="920552" y="908720"/>
            <a:chExt cx="8140629" cy="1234937"/>
          </a:xfrm>
        </p:grpSpPr>
        <p:sp>
          <p:nvSpPr>
            <p:cNvPr id="22556" name="Prostokąt zaokrąglony 3"/>
            <p:cNvSpPr>
              <a:spLocks noChangeArrowheads="1"/>
            </p:cNvSpPr>
            <p:nvPr/>
          </p:nvSpPr>
          <p:spPr bwMode="auto">
            <a:xfrm>
              <a:off x="1064568" y="908720"/>
              <a:ext cx="7996613" cy="1155728"/>
            </a:xfrm>
            <a:prstGeom prst="roundRect">
              <a:avLst>
                <a:gd name="adj" fmla="val 16667"/>
              </a:avLst>
            </a:prstGeom>
            <a:solidFill>
              <a:srgbClr val="339966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pl-PL" altLang="pl-PL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Rectangle 3"/>
            <p:cNvSpPr txBox="1">
              <a:spLocks noChangeArrowheads="1"/>
            </p:cNvSpPr>
            <p:nvPr/>
          </p:nvSpPr>
          <p:spPr>
            <a:xfrm>
              <a:off x="920552" y="980150"/>
              <a:ext cx="7856893" cy="1163507"/>
            </a:xfrm>
            <a:prstGeom prst="rect">
              <a:avLst/>
            </a:prstGeom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75000"/>
                <a:defRPr/>
              </a:pPr>
              <a:r>
                <a:rPr lang="pl-PL" sz="1600" b="1" kern="0" dirty="0">
                  <a:solidFill>
                    <a:srgbClr val="A19574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Portal Potencjału</a:t>
              </a:r>
              <a:r>
                <a:rPr lang="pl-PL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jest aplikacją internetową stanowiącą element systemu informatycznego NFZ. Podstawową funkcją realizowaną przez Portal jest obsługa procesu wymiany dokumentów związanych z procesem kontraktowania i rozliczeń świadczeń.</a:t>
              </a:r>
            </a:p>
          </p:txBody>
        </p:sp>
      </p:grp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868182" y="206376"/>
            <a:ext cx="842157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Rola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Portalu Potencjału w procesie kontraktowania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349313" y="2261297"/>
            <a:ext cx="1330325" cy="5762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alt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Użytkownik portalu</a:t>
            </a:r>
          </a:p>
        </p:txBody>
      </p:sp>
      <p:sp>
        <p:nvSpPr>
          <p:cNvPr id="22533" name="Prostokąt zaokrąglony 18"/>
          <p:cNvSpPr>
            <a:spLocks noChangeArrowheads="1"/>
          </p:cNvSpPr>
          <p:nvPr/>
        </p:nvSpPr>
        <p:spPr bwMode="auto">
          <a:xfrm>
            <a:off x="1075327" y="3463184"/>
            <a:ext cx="4187825" cy="1871662"/>
          </a:xfrm>
          <a:prstGeom prst="roundRect">
            <a:avLst>
              <a:gd name="adj" fmla="val 16667"/>
            </a:avLst>
          </a:prstGeom>
          <a:solidFill>
            <a:srgbClr val="BED5D6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82066"/>
              </p:ext>
            </p:extLst>
          </p:nvPr>
        </p:nvGraphicFramePr>
        <p:xfrm>
          <a:off x="1093788" y="3490964"/>
          <a:ext cx="4144962" cy="18161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3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450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Użytkownik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wniosek o rejestrację w systemie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OW NFZ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generowanie konta użytkownika 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OW NFZ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przekazanie pocztą login i hasło 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53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Użytkownik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utworzenie kont i upoważnień dla operatorów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Użytkownik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opis potencjału świadczeniodawcy</a:t>
                      </a:r>
                      <a:endParaRPr lang="pl-PL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14" marR="8441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471466" y="2190191"/>
            <a:ext cx="2713038" cy="5762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altLang="pl-PL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pl-PL" alt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Potencjału</a:t>
            </a:r>
          </a:p>
        </p:txBody>
      </p:sp>
      <p:sp>
        <p:nvSpPr>
          <p:cNvPr id="10" name="Prostokąt zaokrąglony 19"/>
          <p:cNvSpPr>
            <a:spLocks noChangeArrowheads="1"/>
          </p:cNvSpPr>
          <p:nvPr/>
        </p:nvSpPr>
        <p:spPr bwMode="auto">
          <a:xfrm>
            <a:off x="6181725" y="2924175"/>
            <a:ext cx="5292520" cy="3417631"/>
          </a:xfrm>
          <a:prstGeom prst="roundRect">
            <a:avLst>
              <a:gd name="adj" fmla="val 16667"/>
            </a:avLst>
          </a:prstGeom>
          <a:solidFill>
            <a:srgbClr val="BED5D6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eaLnBrk="0" hangingPunct="0"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Dane 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podmiotu</a:t>
            </a:r>
          </a:p>
          <a:p>
            <a:pPr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Struktura 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organizacyjna:</a:t>
            </a:r>
          </a:p>
          <a:p>
            <a:pPr lvl="1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przedsiębiorstwa</a:t>
            </a:r>
            <a:endParaRPr lang="pl-PL" alt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jednostki 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organizacyjne</a:t>
            </a:r>
          </a:p>
          <a:p>
            <a:pPr lvl="1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komórki 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organizacyjne (</a:t>
            </a:r>
            <a:r>
              <a:rPr lang="pl-PL" alt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cz.VII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alt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cz.VIII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profile)</a:t>
            </a:r>
          </a:p>
          <a:p>
            <a:pPr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Struktura 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wykonawcza:</a:t>
            </a:r>
          </a:p>
          <a:p>
            <a:pPr lvl="1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lokalizacje</a:t>
            </a:r>
            <a:endParaRPr lang="pl-PL" alt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miejsca 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wykonywania świadczeń</a:t>
            </a:r>
          </a:p>
          <a:p>
            <a:pPr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Zasoby 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świadczeniodawcy:</a:t>
            </a:r>
          </a:p>
          <a:p>
            <a:pPr lvl="1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sprzęt</a:t>
            </a:r>
            <a:endParaRPr lang="pl-PL" alt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środki 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transportu</a:t>
            </a:r>
          </a:p>
          <a:p>
            <a:pPr lvl="1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pomieszczenia</a:t>
            </a:r>
            <a:endParaRPr lang="pl-PL" alt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Personel</a:t>
            </a:r>
            <a:endParaRPr lang="pl-PL" alt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Podwykonawcy</a:t>
            </a:r>
            <a:endParaRPr lang="pl-PL" alt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r>
              <a:rPr lang="pl-PL" alt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Harmonogramy </a:t>
            </a:r>
            <a:r>
              <a:rPr lang="pl-PL" alt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(komórek, personelu)</a:t>
            </a:r>
          </a:p>
          <a:p>
            <a:pPr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endParaRPr lang="pl-PL" altLang="pl-PL" sz="1200" dirty="0">
              <a:solidFill>
                <a:prstClr val="black"/>
              </a:solidFill>
            </a:endParaRPr>
          </a:p>
          <a:p>
            <a:pPr lvl="1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Arial" charset="0"/>
              <a:buChar char="•"/>
              <a:defRPr/>
            </a:pPr>
            <a:endParaRPr lang="pl-PL" alt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143001" y="0"/>
            <a:ext cx="8810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endParaRPr lang="pl-PL" altLang="pl-PL" sz="1400" b="1">
              <a:solidFill>
                <a:srgbClr val="E36C0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400" b="1">
                <a:solidFill>
                  <a:srgbClr val="E36C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pl-PL" altLang="pl-PL" sz="1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884903" y="552450"/>
            <a:ext cx="10506538" cy="2333969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14902"/>
            </a:schemeClr>
          </a:soli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800" b="1" dirty="0">
                <a:latin typeface="Franklin Gothic Medium"/>
              </a:rPr>
              <a:t>Oferta w </a:t>
            </a:r>
            <a:r>
              <a:rPr lang="pl-PL" sz="2800" b="1" u="sng" dirty="0">
                <a:latin typeface="Franklin Gothic Medium"/>
              </a:rPr>
              <a:t>formie pisemnej</a:t>
            </a:r>
            <a:r>
              <a:rPr lang="pl-PL" sz="2800" b="1" dirty="0">
                <a:latin typeface="Franklin Gothic Medium"/>
              </a:rPr>
              <a:t> obejmuje: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dirty="0">
              <a:latin typeface="Franklin Gothic Medium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r>
              <a:rPr lang="pl-PL" b="1" u="sng" kern="0" dirty="0" smtClean="0">
                <a:latin typeface="Franklin Gothic Medium"/>
              </a:rPr>
              <a:t>wydruk </a:t>
            </a:r>
            <a:r>
              <a:rPr lang="pl-PL" b="1" u="sng" kern="0" dirty="0">
                <a:latin typeface="Franklin Gothic Medium"/>
              </a:rPr>
              <a:t>formularza ofertowego zgodny z jego postacią </a:t>
            </a:r>
            <a:r>
              <a:rPr lang="pl-PL" b="1" u="sng" kern="0" dirty="0" smtClean="0">
                <a:latin typeface="Franklin Gothic Medium"/>
              </a:rPr>
              <a:t>elektroniczną (płyta CD wraz z opisem),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endParaRPr lang="pl-PL" b="1" u="sng" kern="0" dirty="0">
              <a:latin typeface="Franklin Gothic Medium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+mj-lt"/>
              <a:buAutoNum type="arabicPeriod"/>
              <a:defRPr/>
            </a:pPr>
            <a:r>
              <a:rPr lang="pl-PL" u="sng" kern="0" dirty="0">
                <a:latin typeface="Franklin Gothic Medium"/>
              </a:rPr>
              <a:t>dokumenty i oświadczenia wymienione w § 14  Zarządzenia Prezesa NFZ </a:t>
            </a:r>
            <a:r>
              <a:rPr lang="pl-PL" u="sng" kern="0" dirty="0" smtClean="0">
                <a:latin typeface="Franklin Gothic Medium"/>
              </a:rPr>
              <a:t>nr </a:t>
            </a:r>
            <a:r>
              <a:rPr lang="pl-PL" u="sng" kern="0" dirty="0">
                <a:latin typeface="Franklin Gothic Medium"/>
              </a:rPr>
              <a:t>18/2017/DSOZ </a:t>
            </a:r>
            <a:br>
              <a:rPr lang="pl-PL" u="sng" kern="0" dirty="0">
                <a:latin typeface="Franklin Gothic Medium"/>
              </a:rPr>
            </a:br>
            <a:r>
              <a:rPr lang="pl-PL" u="sng" kern="0" dirty="0" smtClean="0">
                <a:latin typeface="Franklin Gothic Medium"/>
              </a:rPr>
              <a:t>z </a:t>
            </a:r>
            <a:r>
              <a:rPr lang="pl-PL" u="sng" kern="0" dirty="0">
                <a:latin typeface="Franklin Gothic Medium"/>
              </a:rPr>
              <a:t>dnia 14 marca 2017 r. (ze zm.)</a:t>
            </a:r>
          </a:p>
        </p:txBody>
      </p:sp>
      <p:sp>
        <p:nvSpPr>
          <p:cNvPr id="26628" name="Prostokąt 1"/>
          <p:cNvSpPr>
            <a:spLocks noChangeArrowheads="1"/>
          </p:cNvSpPr>
          <p:nvPr/>
        </p:nvSpPr>
        <p:spPr bwMode="auto">
          <a:xfrm>
            <a:off x="1919289" y="3789364"/>
            <a:ext cx="8188324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Formularz ofertowy przygotowuje się w formie elektronicznej przy użyciu aplikacji ofertowej w sposób określony w regulaminie technicznym przygotowania oferty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W formie wydruku stanowi on wersję pisemną formularza ofertowego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pl-PL" altLang="pl-PL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891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8658" y="286604"/>
            <a:ext cx="11965858" cy="804778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WAŻNE-  zweryfikować kompletność </a:t>
            </a:r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wydruku formularza ofertowego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59316" y="1436914"/>
            <a:ext cx="10821407" cy="5019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8 części formularza ofertowego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identyfikacyjne oferenta;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wykaz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podwykonawców;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wykaz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personelu z opisem kompetencji;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wykaz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zasobów (sprzęt,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pojazdy);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wykaz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miejsc udzielania świadczeń;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oferta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zakresie liczby i ceny dla przedmiotu postępowania i miejsca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udzielania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świadczeń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potencjał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wykonawczy dla przedmiotu postępowania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miejsca udzielania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świadczeń;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ankieta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66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440584" y="434077"/>
            <a:ext cx="5710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Dokumenty i oświadczenia składane do ofert </a:t>
            </a:r>
            <a:endParaRPr lang="pl-PL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35613" y="2069216"/>
            <a:ext cx="6331922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 nr 2 do Zarządzenia nr 18/2017/DSOZ Prezesa NFZ – oświadczenie oferenta o wpisach do rejestrów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Koniecznym jest zaznaczenie odpowiedniej pozycji i wpisanie właściwego numeru: księgi rejestrowej, wpisu do KRS ……itd.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endParaRPr lang="pl-PL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2" y="326570"/>
            <a:ext cx="5095360" cy="59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70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30112" y="147639"/>
            <a:ext cx="5639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Arial" charset="0"/>
              </a:rPr>
              <a:t>Dokumenty i oświadczenia składane do ofert</a:t>
            </a:r>
            <a:endParaRPr lang="pl-PL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34065" y="701676"/>
            <a:ext cx="105696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sz="1400" dirty="0" smtClean="0">
                <a:solidFill>
                  <a:prstClr val="black"/>
                </a:solidFill>
                <a:latin typeface="Arial" charset="0"/>
              </a:rPr>
              <a:t>Załącznik nr 3 do zarządzenia 18/2017/DSOZ Prezesa NFZ - oświadczenie świadczeniodawcy o zapoznaniu się z istotnymi dokumentami niezbędnymi do przeprowadzenia postępowania oraz do posiadania tytułów prawnych do korzystania z lokali, sprzętu, aparatury medycznej i środków transportu w miejscach udzielania świadczeń</a:t>
            </a:r>
            <a:endParaRPr lang="pl-PL" sz="1400" b="1" dirty="0">
              <a:solidFill>
                <a:prstClr val="black"/>
              </a:solidFill>
              <a:latin typeface="Franklin Gothic Medium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36" y="1440340"/>
            <a:ext cx="5049152" cy="49604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903" y="1594267"/>
            <a:ext cx="4623825" cy="46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58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1645</Words>
  <Application>Microsoft Office PowerPoint</Application>
  <PresentationFormat>Panoramiczny</PresentationFormat>
  <Paragraphs>338</Paragraphs>
  <Slides>36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6" baseType="lpstr">
      <vt:lpstr>Arial</vt:lpstr>
      <vt:lpstr>Calibri</vt:lpstr>
      <vt:lpstr>Century Gothic</vt:lpstr>
      <vt:lpstr>Franklin Gothic Medium</vt:lpstr>
      <vt:lpstr>Garamond</vt:lpstr>
      <vt:lpstr>Times</vt:lpstr>
      <vt:lpstr>Times New Roman</vt:lpstr>
      <vt:lpstr>Wingdings</vt:lpstr>
      <vt:lpstr>Wingdings 2</vt:lpstr>
      <vt:lpstr>Mydło</vt:lpstr>
      <vt:lpstr> Śląski Oddział Wojewódzki NFZ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WAŻNE-  zweryfikować kompletność wydruku formularza ofertowego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Załącznik nr 8 do Zarządzenia 18/2017/DSOZ Prezesa NFZ  tj.: Oświadczenie oferenta o zastrzeżeniu informacji stanowiących tajemnicę przedsiębiorcy </vt:lpstr>
      <vt:lpstr>Prezentacja programu PowerPoint</vt:lpstr>
      <vt:lpstr>Prezentacja programu PowerPoint</vt:lpstr>
      <vt:lpstr>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Warunki dodatkowo oceniane – wg ROZPORZĄDZENIA MINISTRA ZDROWIA z dnia 5 sierpnia 2016 r. w sprawie szczegółowych kryteriów wyboru ofert w postępowaniu w sprawie zawarcia umów o udzielanie świadczeń opieki zdrowotnej</vt:lpstr>
      <vt:lpstr>Prezentacja programu PowerPoint</vt:lpstr>
      <vt:lpstr>Punktacja (odpowiedzi kryterialne ankietowe + cena)</vt:lpstr>
      <vt:lpstr>    Terminy w postępowaniach  </vt:lpstr>
      <vt:lpstr>Konkurs Ofert – komunikacja</vt:lpstr>
      <vt:lpstr>KOMUNIKACJA ze Śląskim OW NFZ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kontraktowania świadczeń OPIEKI zdrowotnej 2017  –   - aspekty formalno-prawne</dc:title>
  <dc:creator>Frank Małgorzata</dc:creator>
  <cp:lastModifiedBy>Wójtowicz Agnieszka</cp:lastModifiedBy>
  <cp:revision>497</cp:revision>
  <cp:lastPrinted>2019-02-12T15:07:40Z</cp:lastPrinted>
  <dcterms:created xsi:type="dcterms:W3CDTF">2017-10-23T07:21:33Z</dcterms:created>
  <dcterms:modified xsi:type="dcterms:W3CDTF">2019-12-20T14:11:09Z</dcterms:modified>
</cp:coreProperties>
</file>